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7" r:id="rId2"/>
    <p:sldId id="348" r:id="rId3"/>
    <p:sldId id="330" r:id="rId4"/>
    <p:sldId id="340" r:id="rId5"/>
    <p:sldId id="349" r:id="rId6"/>
    <p:sldId id="331" r:id="rId7"/>
    <p:sldId id="350" r:id="rId8"/>
    <p:sldId id="332" r:id="rId9"/>
    <p:sldId id="341" r:id="rId10"/>
    <p:sldId id="342" r:id="rId11"/>
    <p:sldId id="351" r:id="rId12"/>
    <p:sldId id="333" r:id="rId13"/>
    <p:sldId id="343" r:id="rId14"/>
    <p:sldId id="352" r:id="rId15"/>
    <p:sldId id="334" r:id="rId16"/>
    <p:sldId id="344" r:id="rId17"/>
    <p:sldId id="345" r:id="rId18"/>
    <p:sldId id="346" r:id="rId19"/>
    <p:sldId id="347" r:id="rId20"/>
    <p:sldId id="353" r:id="rId21"/>
  </p:sldIdLst>
  <p:sldSz cx="9144000" cy="6858000" type="screen4x3"/>
  <p:notesSz cx="6811963"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ADD6B-0BA5-8FD4-C115-4123ABEA101D}" name="Naïri Sevhonkian" initials="NS" userId="Naïri Sevhonkia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059"/>
    <p:restoredTop sz="94683"/>
  </p:normalViewPr>
  <p:slideViewPr>
    <p:cSldViewPr>
      <p:cViewPr varScale="1">
        <p:scale>
          <a:sx n="110" d="100"/>
          <a:sy n="110" d="100"/>
        </p:scale>
        <p:origin x="1236" y="6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5E55EBBE-A1EB-4522-AD81-661A074B3400}" type="datetimeFigureOut">
              <a:rPr lang="fr-CH" smtClean="0"/>
              <a:pPr/>
              <a:t>14.08.2025</a:t>
            </a:fld>
            <a:endParaRPr lang="fr-CH"/>
          </a:p>
        </p:txBody>
      </p:sp>
      <p:sp>
        <p:nvSpPr>
          <p:cNvPr id="4" name="Espace réservé du pied de page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fr-CH"/>
          </a:p>
        </p:txBody>
      </p:sp>
      <p:sp>
        <p:nvSpPr>
          <p:cNvPr id="5" name="Espace réservé du numéro de diapositive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FA6729B6-1204-48F2-B365-06554ABE9281}" type="slidenum">
              <a:rPr lang="fr-CH" smtClean="0"/>
              <a:pPr/>
              <a:t>‹Nr.›</a:t>
            </a:fld>
            <a:endParaRPr lang="fr-CH"/>
          </a:p>
        </p:txBody>
      </p:sp>
    </p:spTree>
    <p:extLst>
      <p:ext uri="{BB962C8B-B14F-4D97-AF65-F5344CB8AC3E}">
        <p14:creationId xmlns:p14="http://schemas.microsoft.com/office/powerpoint/2010/main" val="37756233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endParaRPr lang="fr-CH"/>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fr-CH"/>
          </a:p>
        </p:txBody>
      </p:sp>
      <p:sp>
        <p:nvSpPr>
          <p:cNvPr id="4" name="Espace réservé de la date 3"/>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2888325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474653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endParaRPr lang="fr-CH"/>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77333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795249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endParaRPr lang="fr-CH"/>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11"/>
          </p:nvPr>
        </p:nvSpPr>
        <p:spPr/>
        <p:txBody>
          <a:bodyPr/>
          <a:lstStyle/>
          <a:p>
            <a:endParaRPr lang="fr-CH"/>
          </a:p>
        </p:txBody>
      </p:sp>
      <p:sp>
        <p:nvSpPr>
          <p:cNvPr id="6" name="Espace réservé du numéro de diapositive 5"/>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839357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553488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endParaRPr lang="fr-CH"/>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8" name="Espace réservé du pied de page 7"/>
          <p:cNvSpPr>
            <a:spLocks noGrp="1"/>
          </p:cNvSpPr>
          <p:nvPr>
            <p:ph type="ftr" sz="quarter" idx="11"/>
          </p:nvPr>
        </p:nvSpPr>
        <p:spPr/>
        <p:txBody>
          <a:bodyPr/>
          <a:lstStyle/>
          <a:p>
            <a:endParaRPr lang="fr-CH"/>
          </a:p>
        </p:txBody>
      </p:sp>
      <p:sp>
        <p:nvSpPr>
          <p:cNvPr id="9" name="Espace réservé du numéro de diapositive 8"/>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454641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e la date 2"/>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4" name="Espace réservé du pied de page 3"/>
          <p:cNvSpPr>
            <a:spLocks noGrp="1"/>
          </p:cNvSpPr>
          <p:nvPr>
            <p:ph type="ftr" sz="quarter" idx="11"/>
          </p:nvPr>
        </p:nvSpPr>
        <p:spPr/>
        <p:txBody>
          <a:bodyPr/>
          <a:lstStyle/>
          <a:p>
            <a:endParaRPr lang="fr-CH"/>
          </a:p>
        </p:txBody>
      </p:sp>
      <p:sp>
        <p:nvSpPr>
          <p:cNvPr id="5" name="Espace réservé du numéro de diapositive 4"/>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214911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3" name="Espace réservé du pied de page 2"/>
          <p:cNvSpPr>
            <a:spLocks noGrp="1"/>
          </p:cNvSpPr>
          <p:nvPr>
            <p:ph type="ftr" sz="quarter" idx="11"/>
          </p:nvPr>
        </p:nvSpPr>
        <p:spPr/>
        <p:txBody>
          <a:bodyPr/>
          <a:lstStyle/>
          <a:p>
            <a:endParaRPr lang="fr-CH"/>
          </a:p>
        </p:txBody>
      </p:sp>
      <p:sp>
        <p:nvSpPr>
          <p:cNvPr id="4" name="Espace réservé du numéro de diapositive 3"/>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108073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endParaRPr lang="fr-CH"/>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90474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endParaRPr lang="fr-CH"/>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7D51F60-FD8F-4518-B3C0-1B40B1970F77}" type="datetimeFigureOut">
              <a:rPr lang="fr-CH" smtClean="0"/>
              <a:pPr/>
              <a:t>14.08.2025</a:t>
            </a:fld>
            <a:endParaRPr lang="fr-CH"/>
          </a:p>
        </p:txBody>
      </p:sp>
      <p:sp>
        <p:nvSpPr>
          <p:cNvPr id="6" name="Espace réservé du pied de page 5"/>
          <p:cNvSpPr>
            <a:spLocks noGrp="1"/>
          </p:cNvSpPr>
          <p:nvPr>
            <p:ph type="ftr" sz="quarter" idx="11"/>
          </p:nvPr>
        </p:nvSpPr>
        <p:spPr/>
        <p:txBody>
          <a:bodyPr/>
          <a:lstStyle/>
          <a:p>
            <a:endParaRPr lang="fr-CH"/>
          </a:p>
        </p:txBody>
      </p:sp>
      <p:sp>
        <p:nvSpPr>
          <p:cNvPr id="7" name="Espace réservé du numéro de diapositive 6"/>
          <p:cNvSpPr>
            <a:spLocks noGrp="1"/>
          </p:cNvSpPr>
          <p:nvPr>
            <p:ph type="sldNum" sz="quarter" idx="12"/>
          </p:nvPr>
        </p:nvSpPr>
        <p:spPr/>
        <p:txBody>
          <a:bodyPr/>
          <a:lstStyle/>
          <a:p>
            <a:fld id="{CF77D511-665E-4C5C-B6FD-AA6604D427F8}" type="slidenum">
              <a:rPr lang="fr-CH" smtClean="0"/>
              <a:pPr/>
              <a:t>‹Nr.›</a:t>
            </a:fld>
            <a:endParaRPr lang="fr-CH"/>
          </a:p>
        </p:txBody>
      </p:sp>
    </p:spTree>
    <p:extLst>
      <p:ext uri="{BB962C8B-B14F-4D97-AF65-F5344CB8AC3E}">
        <p14:creationId xmlns:p14="http://schemas.microsoft.com/office/powerpoint/2010/main" val="3837849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D51F60-FD8F-4518-B3C0-1B40B1970F77}" type="datetimeFigureOut">
              <a:rPr lang="fr-CH" smtClean="0"/>
              <a:pPr/>
              <a:t>14.08.2025</a:t>
            </a:fld>
            <a:endParaRPr lang="fr-CH"/>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77D511-665E-4C5C-B6FD-AA6604D427F8}" type="slidenum">
              <a:rPr lang="fr-CH" smtClean="0"/>
              <a:pPr/>
              <a:t>‹Nr.›</a:t>
            </a:fld>
            <a:endParaRPr lang="fr-CH"/>
          </a:p>
        </p:txBody>
      </p:sp>
    </p:spTree>
    <p:extLst>
      <p:ext uri="{BB962C8B-B14F-4D97-AF65-F5344CB8AC3E}">
        <p14:creationId xmlns:p14="http://schemas.microsoft.com/office/powerpoint/2010/main" val="461691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2130425"/>
            <a:ext cx="8568952" cy="2378695"/>
          </a:xfrm>
        </p:spPr>
        <p:txBody>
          <a:bodyPr>
            <a:normAutofit fontScale="90000"/>
          </a:bodyPr>
          <a:lstStyle/>
          <a:p>
            <a:r>
              <a:rPr lang="fr-CH" sz="7300" dirty="0">
                <a:solidFill>
                  <a:srgbClr val="002060"/>
                </a:solidFill>
              </a:rPr>
              <a:t>Jurisprudence récente </a:t>
            </a:r>
            <a:br>
              <a:rPr lang="fr-CH" sz="7300" dirty="0">
                <a:solidFill>
                  <a:srgbClr val="002060"/>
                </a:solidFill>
              </a:rPr>
            </a:br>
            <a:br>
              <a:rPr lang="fr-CH" sz="7300" dirty="0">
                <a:solidFill>
                  <a:srgbClr val="002060"/>
                </a:solidFill>
              </a:rPr>
            </a:br>
            <a:r>
              <a:rPr lang="fr-CH" dirty="0">
                <a:solidFill>
                  <a:srgbClr val="002060"/>
                </a:solidFill>
              </a:rPr>
              <a:t>C</a:t>
            </a:r>
            <a:r>
              <a:rPr lang="fr-FR" dirty="0" err="1">
                <a:solidFill>
                  <a:srgbClr val="002060"/>
                </a:solidFill>
              </a:rPr>
              <a:t>onférence</a:t>
            </a:r>
            <a:r>
              <a:rPr lang="fr-FR" dirty="0">
                <a:solidFill>
                  <a:srgbClr val="002060"/>
                </a:solidFill>
              </a:rPr>
              <a:t> Suisse du Registre Foncier </a:t>
            </a:r>
            <a:r>
              <a:rPr lang="fr-CH" dirty="0">
                <a:solidFill>
                  <a:srgbClr val="002060"/>
                </a:solidFill>
              </a:rPr>
              <a:t>formation continue du</a:t>
            </a:r>
            <a:br>
              <a:rPr lang="fr-CH" dirty="0">
                <a:solidFill>
                  <a:srgbClr val="002060"/>
                </a:solidFill>
              </a:rPr>
            </a:br>
            <a:r>
              <a:rPr lang="fr-CH" dirty="0">
                <a:solidFill>
                  <a:srgbClr val="002060"/>
                </a:solidFill>
              </a:rPr>
              <a:t>12 septembre 2025</a:t>
            </a:r>
            <a:br>
              <a:rPr lang="fr-CH" dirty="0">
                <a:solidFill>
                  <a:srgbClr val="002060"/>
                </a:solidFill>
              </a:rPr>
            </a:br>
            <a:br>
              <a:rPr lang="fr-CH" dirty="0">
                <a:solidFill>
                  <a:srgbClr val="002060"/>
                </a:solidFill>
              </a:rPr>
            </a:br>
            <a:r>
              <a:rPr lang="fr-CH" dirty="0">
                <a:solidFill>
                  <a:srgbClr val="002060"/>
                </a:solidFill>
              </a:rPr>
              <a:t>Amédéo Wermelinger Prof. Dr., av.</a:t>
            </a:r>
          </a:p>
        </p:txBody>
      </p:sp>
      <p:sp>
        <p:nvSpPr>
          <p:cNvPr id="3" name="Sous-titre 2"/>
          <p:cNvSpPr>
            <a:spLocks noGrp="1"/>
          </p:cNvSpPr>
          <p:nvPr>
            <p:ph type="subTitle" idx="1"/>
          </p:nvPr>
        </p:nvSpPr>
        <p:spPr>
          <a:xfrm>
            <a:off x="0" y="6398912"/>
            <a:ext cx="9144000" cy="456828"/>
          </a:xfrm>
          <a:solidFill>
            <a:srgbClr val="002060"/>
          </a:solidFill>
          <a:ln>
            <a:noFill/>
          </a:ln>
        </p:spPr>
        <p:txBody>
          <a:bodyPr>
            <a:normAutofit fontScale="70000" lnSpcReduction="20000"/>
          </a:bodyPr>
          <a:lstStyle/>
          <a:p>
            <a:r>
              <a:rPr lang="fr-CH" sz="2000" dirty="0">
                <a:solidFill>
                  <a:schemeClr val="accent1">
                    <a:lumMod val="20000"/>
                    <a:lumOff val="80000"/>
                  </a:schemeClr>
                </a:solidFill>
              </a:rPr>
              <a:t>Le	Jurisprudence récente en droits réels			</a:t>
            </a:r>
            <a:r>
              <a:rPr lang="fr-CH" sz="2000" dirty="0" err="1">
                <a:solidFill>
                  <a:schemeClr val="accent1">
                    <a:lumMod val="20000"/>
                    <a:lumOff val="80000"/>
                  </a:schemeClr>
                </a:solidFill>
              </a:rPr>
              <a:t>Amédéo</a:t>
            </a:r>
            <a:r>
              <a:rPr lang="fr-CH" sz="2000" dirty="0">
                <a:solidFill>
                  <a:schemeClr val="accent1">
                    <a:lumMod val="20000"/>
                    <a:lumOff val="80000"/>
                  </a:schemeClr>
                </a:solidFill>
              </a:rPr>
              <a:t> Wermelinger, Prof. Dr. </a:t>
            </a:r>
            <a:r>
              <a:rPr lang="fr-CH" sz="2000" dirty="0" err="1">
                <a:solidFill>
                  <a:schemeClr val="accent1">
                    <a:lumMod val="20000"/>
                    <a:lumOff val="80000"/>
                  </a:schemeClr>
                </a:solidFill>
              </a:rPr>
              <a:t>iur</a:t>
            </a:r>
            <a:r>
              <a:rPr lang="fr-CH" sz="2000" dirty="0">
                <a:solidFill>
                  <a:schemeClr val="accent1">
                    <a:lumMod val="20000"/>
                    <a:lumOff val="80000"/>
                  </a:schemeClr>
                </a:solidFill>
              </a:rPr>
              <a:t>., av.</a:t>
            </a:r>
          </a:p>
        </p:txBody>
      </p:sp>
      <p:pic>
        <p:nvPicPr>
          <p:cNvPr id="5" name="Picture 2" descr="M:\logo_unine_hov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5628618"/>
            <a:ext cx="1190625" cy="762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M:\logo_unine_hover.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33778305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218258"/>
          </a:xfrm>
        </p:spPr>
        <p:txBody>
          <a:bodyPr>
            <a:normAutofit/>
          </a:bodyPr>
          <a:lstStyle/>
          <a:p>
            <a:pPr defTabSz="581025">
              <a:tabLst>
                <a:tab pos="901700" algn="l"/>
                <a:tab pos="1162050" algn="l"/>
              </a:tabLst>
            </a:pPr>
            <a:r>
              <a:rPr lang="fr-CH" dirty="0">
                <a:solidFill>
                  <a:srgbClr val="002060"/>
                </a:solidFill>
              </a:rPr>
              <a:t>3. La (ré)inscription au RF d’une servitude ancienne</a:t>
            </a:r>
            <a:br>
              <a:rPr lang="fr-CH" dirty="0">
                <a:solidFill>
                  <a:srgbClr val="002060"/>
                </a:solidFill>
              </a:rPr>
            </a:br>
            <a:r>
              <a:rPr lang="fr-CH" sz="3600" dirty="0">
                <a:solidFill>
                  <a:srgbClr val="002060"/>
                </a:solidFill>
              </a:rPr>
              <a:t>	TF 5A_68/2024 du 13 février 2025 (f) </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492896"/>
            <a:ext cx="8229600" cy="3926868"/>
          </a:xfrm>
        </p:spPr>
        <p:txBody>
          <a:bodyPr>
            <a:normAutofit lnSpcReduction="10000"/>
          </a:bodyPr>
          <a:lstStyle/>
          <a:p>
            <a:r>
              <a:rPr lang="fr-CH" sz="2800" dirty="0"/>
              <a:t>Pour le TF: « </a:t>
            </a:r>
            <a:r>
              <a:rPr lang="fr-CH" sz="2800" i="1" dirty="0"/>
              <a:t>Autre est la question de l'effet du défaut d'inscription de cette servitude au registre foncier lors de l'acquisition du bien-fonds grevé par les </a:t>
            </a:r>
            <a:r>
              <a:rPr lang="fr-CH" sz="2800" i="1" dirty="0" err="1"/>
              <a:t>recourantes</a:t>
            </a:r>
            <a:r>
              <a:rPr lang="fr-CH" sz="2800" i="1" dirty="0"/>
              <a:t> </a:t>
            </a:r>
            <a:r>
              <a:rPr lang="fr-CH" sz="2800" dirty="0"/>
              <a:t>[…] »</a:t>
            </a:r>
          </a:p>
          <a:p>
            <a:endParaRPr lang="fr-CH" sz="2800" dirty="0"/>
          </a:p>
          <a:p>
            <a:r>
              <a:rPr lang="fr-CH" sz="2800" dirty="0"/>
              <a:t>Pas développé par les </a:t>
            </a:r>
            <a:r>
              <a:rPr lang="fr-CH" sz="2800" dirty="0" err="1"/>
              <a:t>recourantes</a:t>
            </a:r>
            <a:r>
              <a:rPr lang="fr-CH" sz="2800" dirty="0"/>
              <a:t> sous l’angle de l’arbitraire en l’espèce, alors que le recours a été traité en  recours constitutionnel subsidiaire (pas démontré que la VL &gt; 30’000 CHF)</a:t>
            </a:r>
          </a:p>
          <a:p>
            <a:pPr>
              <a:buFontTx/>
              <a:buChar char="-"/>
            </a:pPr>
            <a:endParaRPr lang="fr-CH" sz="2400" dirty="0"/>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756651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E92BB6-6FBE-4A0A-4AED-1B2A820BE251}"/>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5DDCBA77-7201-7718-392C-C957F44724C2}"/>
              </a:ext>
            </a:extLst>
          </p:cNvPr>
          <p:cNvSpPr>
            <a:spLocks noGrp="1"/>
          </p:cNvSpPr>
          <p:nvPr>
            <p:ph idx="1"/>
          </p:nvPr>
        </p:nvSpPr>
        <p:spPr/>
        <p:txBody>
          <a:bodyPr/>
          <a:lstStyle/>
          <a:p>
            <a:pPr marL="0" indent="0" algn="ctr">
              <a:buNone/>
            </a:pPr>
            <a:endParaRPr lang="it-IT" dirty="0"/>
          </a:p>
          <a:p>
            <a:pPr marL="0" indent="0" algn="ctr">
              <a:buNone/>
            </a:pPr>
            <a:r>
              <a:rPr lang="it-IT" dirty="0"/>
              <a:t>Niente spinge a commettere crimini finanziari più di una grande miseria o una grande ricchezza.</a:t>
            </a:r>
          </a:p>
          <a:p>
            <a:pPr marL="0" indent="0" algn="ctr">
              <a:buNone/>
            </a:pPr>
            <a:endParaRPr lang="it-IT" dirty="0"/>
          </a:p>
          <a:p>
            <a:pPr marL="0" indent="0" algn="ctr">
              <a:buNone/>
            </a:pPr>
            <a:endParaRPr lang="it-IT" dirty="0"/>
          </a:p>
          <a:p>
            <a:pPr marL="0" indent="0" algn="ctr">
              <a:buNone/>
            </a:pPr>
            <a:r>
              <a:rPr lang="it-IT" dirty="0"/>
              <a:t>Mark Twain</a:t>
            </a:r>
            <a:endParaRPr lang="fr-CH" dirty="0"/>
          </a:p>
          <a:p>
            <a:pPr marL="0" indent="0">
              <a:buNone/>
            </a:pPr>
            <a:endParaRPr lang="fr-CH" dirty="0"/>
          </a:p>
        </p:txBody>
      </p:sp>
    </p:spTree>
    <p:extLst>
      <p:ext uri="{BB962C8B-B14F-4D97-AF65-F5344CB8AC3E}">
        <p14:creationId xmlns:p14="http://schemas.microsoft.com/office/powerpoint/2010/main" val="2745436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218258"/>
          </a:xfrm>
        </p:spPr>
        <p:txBody>
          <a:bodyPr>
            <a:normAutofit fontScale="90000"/>
          </a:bodyPr>
          <a:lstStyle/>
          <a:p>
            <a:r>
              <a:rPr lang="fr-CH" dirty="0">
                <a:solidFill>
                  <a:srgbClr val="002060"/>
                </a:solidFill>
              </a:rPr>
              <a:t>4. La distinction entre l’action en bornage et de l’action en constat de propriété</a:t>
            </a:r>
            <a:br>
              <a:rPr lang="fr-CH" dirty="0">
                <a:solidFill>
                  <a:srgbClr val="002060"/>
                </a:solidFill>
              </a:rPr>
            </a:br>
            <a:r>
              <a:rPr lang="fr-CH" sz="3600" dirty="0">
                <a:solidFill>
                  <a:srgbClr val="002060"/>
                </a:solidFill>
              </a:rPr>
              <a:t>	TF 5A_69/2024 du 25 octobre 2024 (d) </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492896"/>
            <a:ext cx="8229600" cy="3926868"/>
          </a:xfrm>
        </p:spPr>
        <p:txBody>
          <a:bodyPr>
            <a:normAutofit fontScale="92500" lnSpcReduction="10000"/>
          </a:bodyPr>
          <a:lstStyle/>
          <a:p>
            <a:pPr marL="0" indent="0">
              <a:buNone/>
            </a:pPr>
            <a:endParaRPr lang="fr-CH" sz="2400" dirty="0"/>
          </a:p>
          <a:p>
            <a:r>
              <a:rPr lang="fr-CH" sz="2400" b="1" dirty="0"/>
              <a:t>Action en constat de propriété </a:t>
            </a:r>
            <a:r>
              <a:rPr lang="fr-CH" sz="2400" dirty="0"/>
              <a:t>(641 CC): vise à prouver l'étendue spatiale de la propriété, ce qui a pour effet réflexe de déterminer l'emplacement de la limite</a:t>
            </a:r>
          </a:p>
          <a:p>
            <a:r>
              <a:rPr lang="fr-CH" sz="2400" b="1" dirty="0"/>
              <a:t>Action en bornage </a:t>
            </a:r>
            <a:r>
              <a:rPr lang="fr-CH" sz="2400" dirty="0"/>
              <a:t>(669 CC): vise à la détermination de la ligne de démarcation (incertaine et contestée) = objet de l’action</a:t>
            </a:r>
          </a:p>
          <a:p>
            <a:pPr marL="803275" indent="-534988">
              <a:buNone/>
            </a:pPr>
            <a:r>
              <a:rPr lang="fr-CH" sz="2400" dirty="0"/>
              <a:t>- &gt;    Dans ce contexte: pas nécessaire que la parcelle soit entièrement délimitée et mesurée afin de déterminer la limite [les trois parcelles concernées situées dans une zone non cadastrée du canton de BE, deux d’entre elles étant toutefois enregistrées dans le plan du système d'information foncière du canton de Berne (GRUDIS)]</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2485162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218258"/>
          </a:xfrm>
        </p:spPr>
        <p:txBody>
          <a:bodyPr>
            <a:normAutofit fontScale="90000"/>
          </a:bodyPr>
          <a:lstStyle/>
          <a:p>
            <a:r>
              <a:rPr lang="fr-CH" dirty="0">
                <a:solidFill>
                  <a:srgbClr val="002060"/>
                </a:solidFill>
              </a:rPr>
              <a:t>4. La distinction entre l’action en bornage et de l’action en constat de propriété</a:t>
            </a:r>
            <a:br>
              <a:rPr lang="fr-CH" dirty="0">
                <a:solidFill>
                  <a:srgbClr val="002060"/>
                </a:solidFill>
              </a:rPr>
            </a:br>
            <a:r>
              <a:rPr lang="fr-CH" sz="3600" dirty="0">
                <a:solidFill>
                  <a:srgbClr val="002060"/>
                </a:solidFill>
              </a:rPr>
              <a:t>	TF 5A_69/2024 du 25 octobre 2024 (d) </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492896"/>
            <a:ext cx="8229600" cy="3926868"/>
          </a:xfrm>
        </p:spPr>
        <p:txBody>
          <a:bodyPr>
            <a:normAutofit/>
          </a:bodyPr>
          <a:lstStyle/>
          <a:p>
            <a:pPr marL="0" indent="0">
              <a:buNone/>
            </a:pPr>
            <a:endParaRPr lang="fr-CH" sz="2400" dirty="0"/>
          </a:p>
          <a:p>
            <a:r>
              <a:rPr lang="fr-CH" sz="2400" dirty="0"/>
              <a:t>Action en bornage: </a:t>
            </a:r>
          </a:p>
          <a:p>
            <a:pPr marL="803275" indent="-361950">
              <a:buFontTx/>
              <a:buChar char="-"/>
            </a:pPr>
            <a:r>
              <a:rPr lang="fr-CH" sz="2400" dirty="0"/>
              <a:t>jugement formateur </a:t>
            </a:r>
          </a:p>
          <a:p>
            <a:pPr marL="803275" indent="-361950">
              <a:buFontTx/>
              <a:buChar char="-"/>
            </a:pPr>
            <a:r>
              <a:rPr lang="fr-CH" sz="2400" dirty="0"/>
              <a:t>qui fonde directement la frontière sur le plan matériel</a:t>
            </a:r>
          </a:p>
          <a:p>
            <a:pPr marL="803275" indent="-361950">
              <a:buFontTx/>
              <a:buChar char="-"/>
            </a:pPr>
            <a:r>
              <a:rPr lang="fr-CH" sz="2400" dirty="0"/>
              <a:t>ni la délimitation sur le terrain ni l’inscription des limites au registre foncier ne sont des conditions préalables à l’acquisition de la propriété</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2346667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F85102-A64A-93E6-43B4-4D776E5A5A91}"/>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B28F23C6-96F1-7B9C-0E67-FC41B805A633}"/>
              </a:ext>
            </a:extLst>
          </p:cNvPr>
          <p:cNvSpPr>
            <a:spLocks noGrp="1"/>
          </p:cNvSpPr>
          <p:nvPr>
            <p:ph idx="1"/>
          </p:nvPr>
        </p:nvSpPr>
        <p:spPr/>
        <p:txBody>
          <a:bodyPr/>
          <a:lstStyle/>
          <a:p>
            <a:endParaRPr lang="fr-CH" dirty="0"/>
          </a:p>
          <a:p>
            <a:pPr marL="0" indent="0" algn="ctr">
              <a:buNone/>
            </a:pPr>
            <a:r>
              <a:rPr lang="it-IT" dirty="0"/>
              <a:t>Si vive una volta sola, ma se lo fai bene, una volta sola è abbastanza. </a:t>
            </a:r>
          </a:p>
          <a:p>
            <a:pPr marL="0" indent="0" algn="ctr">
              <a:buNone/>
            </a:pPr>
            <a:endParaRPr lang="it-IT" dirty="0"/>
          </a:p>
          <a:p>
            <a:pPr marL="0" indent="0" algn="ctr">
              <a:buNone/>
            </a:pPr>
            <a:r>
              <a:rPr lang="it-IT" dirty="0"/>
              <a:t>Mae West</a:t>
            </a:r>
            <a:endParaRPr lang="fr-CH" dirty="0"/>
          </a:p>
        </p:txBody>
      </p:sp>
    </p:spTree>
    <p:extLst>
      <p:ext uri="{BB962C8B-B14F-4D97-AF65-F5344CB8AC3E}">
        <p14:creationId xmlns:p14="http://schemas.microsoft.com/office/powerpoint/2010/main" val="4165010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578298"/>
          </a:xfrm>
        </p:spPr>
        <p:txBody>
          <a:bodyPr>
            <a:normAutofit fontScale="90000"/>
          </a:bodyPr>
          <a:lstStyle/>
          <a:p>
            <a:pPr>
              <a:tabLst>
                <a:tab pos="809625" algn="l"/>
              </a:tabLst>
            </a:pPr>
            <a:r>
              <a:rPr lang="fr-CH" dirty="0">
                <a:solidFill>
                  <a:srgbClr val="002060"/>
                </a:solidFill>
              </a:rPr>
              <a:t>5. Les contours de la servitude d’empiètement précisés par 2 arrêts</a:t>
            </a:r>
            <a:br>
              <a:rPr lang="fr-CH" dirty="0">
                <a:solidFill>
                  <a:srgbClr val="002060"/>
                </a:solidFill>
              </a:rPr>
            </a:br>
            <a:r>
              <a:rPr lang="fr-CH" sz="3600" dirty="0">
                <a:solidFill>
                  <a:srgbClr val="002060"/>
                </a:solidFill>
              </a:rPr>
              <a:t>TF 5A_9/2024 du 7 août 2024 (f)</a:t>
            </a:r>
            <a:br>
              <a:rPr lang="fr-CH" sz="3600" dirty="0">
                <a:solidFill>
                  <a:srgbClr val="002060"/>
                </a:solidFill>
              </a:rPr>
            </a:br>
            <a:r>
              <a:rPr lang="fr-CH" sz="3600" dirty="0">
                <a:solidFill>
                  <a:srgbClr val="002060"/>
                </a:solidFill>
              </a:rPr>
              <a:t>TF 5D_213/2023 du 8 novembre 2024 (d)</a:t>
            </a:r>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384376"/>
          </a:xfrm>
        </p:spPr>
        <p:txBody>
          <a:bodyPr>
            <a:normAutofit lnSpcReduction="10000"/>
          </a:bodyPr>
          <a:lstStyle/>
          <a:p>
            <a:r>
              <a:rPr lang="fr-CH" sz="2400" dirty="0"/>
              <a:t>TF 5A_9/2024: </a:t>
            </a:r>
            <a:r>
              <a:rPr lang="fr-CH" sz="2000" dirty="0"/>
              <a:t>Une servitude d’empiètement peut être inscrite pour un local se trouvant intégralement sur le fonds voisin (rappel ATF 127 III 10, en italien, donc largement méconnu): </a:t>
            </a:r>
          </a:p>
          <a:p>
            <a:pPr marL="992188" indent="-457200">
              <a:buAutoNum type="arabicParenR"/>
            </a:pPr>
            <a:r>
              <a:rPr lang="fr-CH" sz="2000" dirty="0"/>
              <a:t>Si le local se trouve dans un bâtiment relié au bâtiment principal situé sur le fonds dominant par un mur séparatif ou deux murs extérieurs contigus, et</a:t>
            </a:r>
          </a:p>
          <a:p>
            <a:pPr marL="992188" indent="-457200">
              <a:buAutoNum type="arabicParenR"/>
            </a:pPr>
            <a:r>
              <a:rPr lang="fr-CH" sz="2000" dirty="0"/>
              <a:t>Si le local directement accessible depuis le bâtiment principal par une ouverture pratiquée dans le mur ou dans les murs, et</a:t>
            </a:r>
          </a:p>
          <a:p>
            <a:pPr marL="992188" indent="-457200">
              <a:buAutoNum type="arabicParenR"/>
            </a:pPr>
            <a:r>
              <a:rPr lang="fr-CH" sz="2000" dirty="0"/>
              <a:t>Si le local forme une unité fonctionnelle avec le bâtiment principal (par exemple: comme pièce, cuisine ou cave fonctionnellement intégrée à un logement sur le fonds dominant)</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16165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578298"/>
          </a:xfrm>
        </p:spPr>
        <p:txBody>
          <a:bodyPr>
            <a:normAutofit fontScale="90000"/>
          </a:bodyPr>
          <a:lstStyle/>
          <a:p>
            <a:pPr>
              <a:tabLst>
                <a:tab pos="809625" algn="l"/>
              </a:tabLst>
            </a:pPr>
            <a:r>
              <a:rPr lang="fr-CH" dirty="0">
                <a:solidFill>
                  <a:srgbClr val="002060"/>
                </a:solidFill>
              </a:rPr>
              <a:t>5. Les contours de la servitude d’empiètement précisés par 2 arrêts</a:t>
            </a:r>
            <a:br>
              <a:rPr lang="fr-CH" dirty="0">
                <a:solidFill>
                  <a:srgbClr val="002060"/>
                </a:solidFill>
              </a:rPr>
            </a:br>
            <a:r>
              <a:rPr lang="fr-CH" sz="3600" dirty="0">
                <a:solidFill>
                  <a:srgbClr val="002060"/>
                </a:solidFill>
              </a:rPr>
              <a:t>TF 5A_9/2024 du 7 août 2024</a:t>
            </a:r>
            <a:br>
              <a:rPr lang="fr-CH" sz="3600" dirty="0">
                <a:solidFill>
                  <a:srgbClr val="002060"/>
                </a:solidFill>
              </a:rPr>
            </a:br>
            <a:r>
              <a:rPr lang="fr-CH" sz="3600" dirty="0">
                <a:solidFill>
                  <a:srgbClr val="002060"/>
                </a:solidFill>
              </a:rPr>
              <a:t>TF 5D_213/2023 du 8 novembre 2024</a:t>
            </a:r>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384376"/>
          </a:xfrm>
        </p:spPr>
        <p:txBody>
          <a:bodyPr>
            <a:normAutofit fontScale="92500" lnSpcReduction="20000"/>
          </a:bodyPr>
          <a:lstStyle/>
          <a:p>
            <a:r>
              <a:rPr lang="fr-CH" sz="2400" dirty="0"/>
              <a:t>TF 5A_9/2024: </a:t>
            </a:r>
            <a:r>
              <a:rPr lang="fr-CH" sz="2000" dirty="0"/>
              <a:t>Une servitude d’empiètement peut être inscrite pour un local se trouvant intégralement sur le fonds voisin : </a:t>
            </a:r>
          </a:p>
          <a:p>
            <a:pPr marL="0" indent="0">
              <a:buNone/>
            </a:pPr>
            <a:endParaRPr lang="fr-CH" sz="2000" dirty="0"/>
          </a:p>
          <a:p>
            <a:pPr marL="0" indent="0" algn="just">
              <a:buNone/>
            </a:pPr>
            <a:r>
              <a:rPr lang="fr-CH" sz="2000" u="sng" dirty="0"/>
              <a:t>Attention</a:t>
            </a:r>
            <a:r>
              <a:rPr lang="fr-CH" sz="2000" dirty="0"/>
              <a:t>: ne doit pas permettre de contourner l'art. 675 al. 2 CC pour réaliser une division horizontale de la propriété, hors de la constitution d'une PPE et de sa réglementation.</a:t>
            </a:r>
          </a:p>
          <a:p>
            <a:pPr marL="0" indent="0" algn="just">
              <a:buNone/>
            </a:pPr>
            <a:endParaRPr lang="fr-CH" sz="2000" dirty="0"/>
          </a:p>
          <a:p>
            <a:pPr marL="0" indent="0" algn="just">
              <a:buNone/>
            </a:pPr>
            <a:r>
              <a:rPr lang="fr-CH" sz="2000" dirty="0"/>
              <a:t>L’attribution des combles à l’un des deux propriétaires d’un chalet séparé en deux parties distinctes, chacune librement accessible et ne disposant </a:t>
            </a:r>
            <a:r>
              <a:rPr lang="fr-CH" sz="2000" u="sng" dirty="0"/>
              <a:t>pas de partie commune</a:t>
            </a:r>
            <a:r>
              <a:rPr lang="fr-CH" sz="2000" dirty="0"/>
              <a:t>, constitue une servitude d’empiètement qui ne contourne pas les règles de la PPE. En effet, l</a:t>
            </a:r>
            <a:r>
              <a:rPr lang="fr-CH" sz="2000" u="sng" dirty="0"/>
              <a:t>’indépendance structurelle </a:t>
            </a:r>
            <a:r>
              <a:rPr lang="fr-CH" sz="2000" dirty="0"/>
              <a:t>de l’objet est préservée, les combles n’étant </a:t>
            </a:r>
            <a:r>
              <a:rPr lang="fr-CH" sz="2000" u="sng" dirty="0"/>
              <a:t>accessibles que depuis le fonds dominant</a:t>
            </a:r>
            <a:r>
              <a:rPr lang="fr-CH" sz="2000" dirty="0"/>
              <a:t>.</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3597451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578298"/>
          </a:xfrm>
        </p:spPr>
        <p:txBody>
          <a:bodyPr>
            <a:normAutofit fontScale="90000"/>
          </a:bodyPr>
          <a:lstStyle/>
          <a:p>
            <a:pPr>
              <a:tabLst>
                <a:tab pos="809625" algn="l"/>
              </a:tabLst>
            </a:pPr>
            <a:r>
              <a:rPr lang="fr-CH" dirty="0">
                <a:solidFill>
                  <a:srgbClr val="002060"/>
                </a:solidFill>
              </a:rPr>
              <a:t>5. Les contours de la servitude d’empiètement précisés par 2 arrêts</a:t>
            </a:r>
            <a:br>
              <a:rPr lang="fr-CH" dirty="0">
                <a:solidFill>
                  <a:srgbClr val="002060"/>
                </a:solidFill>
              </a:rPr>
            </a:br>
            <a:r>
              <a:rPr lang="fr-CH" sz="3600" dirty="0">
                <a:solidFill>
                  <a:srgbClr val="002060"/>
                </a:solidFill>
              </a:rPr>
              <a:t>TF 5A_9/2024 du 7 août 2024</a:t>
            </a:r>
            <a:br>
              <a:rPr lang="fr-CH" sz="3600" dirty="0">
                <a:solidFill>
                  <a:srgbClr val="002060"/>
                </a:solidFill>
              </a:rPr>
            </a:br>
            <a:r>
              <a:rPr lang="fr-CH" sz="3600" dirty="0">
                <a:solidFill>
                  <a:srgbClr val="002060"/>
                </a:solidFill>
              </a:rPr>
              <a:t>TF 5D_213/2023 du 8 novembre 2024</a:t>
            </a:r>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384376"/>
          </a:xfrm>
        </p:spPr>
        <p:txBody>
          <a:bodyPr>
            <a:normAutofit/>
          </a:bodyPr>
          <a:lstStyle/>
          <a:p>
            <a:r>
              <a:rPr lang="fr-CH" sz="2400" dirty="0"/>
              <a:t>TF 5D_213/2023: </a:t>
            </a:r>
            <a:r>
              <a:rPr lang="fr-CH" sz="2000" dirty="0"/>
              <a:t>Une servitude d’empiètement peut être inscrite pour la terrasse des appartements en terrasses : </a:t>
            </a:r>
          </a:p>
          <a:p>
            <a:pPr marL="0" indent="0">
              <a:buNone/>
            </a:pPr>
            <a:endParaRPr lang="fr-CH" sz="2000" dirty="0"/>
          </a:p>
          <a:p>
            <a:pPr marL="892175" indent="-184150">
              <a:buNone/>
            </a:pPr>
            <a:r>
              <a:rPr lang="fr-CH" sz="2000" dirty="0"/>
              <a:t>- s’il existe un lien technique et fonctionnel entre la terrasse et la construction érigée sur le fonds dominant, soit en l’occurrence l’appartement du niveau supérieur</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2362804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578298"/>
          </a:xfrm>
        </p:spPr>
        <p:txBody>
          <a:bodyPr>
            <a:normAutofit fontScale="90000"/>
          </a:bodyPr>
          <a:lstStyle/>
          <a:p>
            <a:pPr>
              <a:tabLst>
                <a:tab pos="809625" algn="l"/>
              </a:tabLst>
            </a:pPr>
            <a:r>
              <a:rPr lang="fr-CH" dirty="0">
                <a:solidFill>
                  <a:srgbClr val="002060"/>
                </a:solidFill>
              </a:rPr>
              <a:t>5. Les contours de la servitude d’empiètement précisés par 2 arrêts</a:t>
            </a:r>
            <a:br>
              <a:rPr lang="fr-CH" dirty="0">
                <a:solidFill>
                  <a:srgbClr val="002060"/>
                </a:solidFill>
              </a:rPr>
            </a:br>
            <a:r>
              <a:rPr lang="fr-CH" sz="3600" dirty="0">
                <a:solidFill>
                  <a:srgbClr val="002060"/>
                </a:solidFill>
              </a:rPr>
              <a:t>TF 5A_9/2024 du 7 août 2024</a:t>
            </a:r>
            <a:br>
              <a:rPr lang="fr-CH" sz="3600" dirty="0">
                <a:solidFill>
                  <a:srgbClr val="002060"/>
                </a:solidFill>
              </a:rPr>
            </a:br>
            <a:r>
              <a:rPr lang="fr-CH" sz="3600" dirty="0">
                <a:solidFill>
                  <a:srgbClr val="002060"/>
                </a:solidFill>
              </a:rPr>
              <a:t>TF 5D_213/2023 du 8 novembre 2024</a:t>
            </a:r>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384376"/>
          </a:xfrm>
        </p:spPr>
        <p:txBody>
          <a:bodyPr>
            <a:normAutofit/>
          </a:bodyPr>
          <a:lstStyle/>
          <a:p>
            <a:r>
              <a:rPr lang="fr-CH" sz="2400" dirty="0"/>
              <a:t>TF 5D_213/2023: </a:t>
            </a:r>
            <a:r>
              <a:rPr lang="fr-CH" sz="2000" dirty="0"/>
              <a:t>Une servitude d’empiètement peut être inscrite pour la terrasse des appartements en terrasses : </a:t>
            </a:r>
          </a:p>
          <a:p>
            <a:pPr marL="0" indent="0">
              <a:buNone/>
            </a:pPr>
            <a:endParaRPr lang="fr-CH" sz="2000" dirty="0"/>
          </a:p>
          <a:p>
            <a:pPr marL="708025" indent="-158750">
              <a:buNone/>
            </a:pPr>
            <a:r>
              <a:rPr lang="fr-CH" sz="2000" dirty="0"/>
              <a:t>- Les bénéficiaires d’une telle servitude disposent ainsi de deux positions de droit réel : </a:t>
            </a:r>
          </a:p>
          <a:p>
            <a:pPr marL="892175" indent="-184150">
              <a:buAutoNum type="arabicParenR"/>
            </a:pPr>
            <a:r>
              <a:rPr lang="fr-CH" sz="2000" dirty="0"/>
              <a:t> la propriété des constructions en surplomb (les empiètements), et </a:t>
            </a:r>
          </a:p>
          <a:p>
            <a:pPr marL="892175" indent="-184150">
              <a:buAutoNum type="arabicParenR"/>
            </a:pPr>
            <a:r>
              <a:rPr lang="fr-CH" sz="2000" dirty="0"/>
              <a:t> la servitude consistant à pouvoir laisser celles-ci empiéter sur la propriété du voisin et à utiliser la terrasse</a:t>
            </a:r>
          </a:p>
          <a:p>
            <a:pPr marL="708025" indent="0">
              <a:buNone/>
            </a:pPr>
            <a:endParaRPr lang="fr-CH" sz="2000" dirty="0"/>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264129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578298"/>
          </a:xfrm>
        </p:spPr>
        <p:txBody>
          <a:bodyPr>
            <a:normAutofit fontScale="90000"/>
          </a:bodyPr>
          <a:lstStyle/>
          <a:p>
            <a:pPr>
              <a:tabLst>
                <a:tab pos="809625" algn="l"/>
              </a:tabLst>
            </a:pPr>
            <a:r>
              <a:rPr lang="fr-CH" dirty="0">
                <a:solidFill>
                  <a:srgbClr val="002060"/>
                </a:solidFill>
              </a:rPr>
              <a:t>5. Les contours de la servitude d’empiètement précisés par 2 arrêts</a:t>
            </a:r>
            <a:br>
              <a:rPr lang="fr-CH" dirty="0">
                <a:solidFill>
                  <a:srgbClr val="002060"/>
                </a:solidFill>
              </a:rPr>
            </a:br>
            <a:r>
              <a:rPr lang="fr-CH" sz="3600" dirty="0">
                <a:solidFill>
                  <a:srgbClr val="002060"/>
                </a:solidFill>
              </a:rPr>
              <a:t>TF 5A_9/2024 du 7 août 2024</a:t>
            </a:r>
            <a:br>
              <a:rPr lang="fr-CH" sz="3600" dirty="0">
                <a:solidFill>
                  <a:srgbClr val="002060"/>
                </a:solidFill>
              </a:rPr>
            </a:br>
            <a:r>
              <a:rPr lang="fr-CH" sz="3600" dirty="0">
                <a:solidFill>
                  <a:srgbClr val="002060"/>
                </a:solidFill>
              </a:rPr>
              <a:t>TF 5D_213/2023 du 8 novembre 2024</a:t>
            </a:r>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384376"/>
          </a:xfrm>
        </p:spPr>
        <p:txBody>
          <a:bodyPr>
            <a:normAutofit/>
          </a:bodyPr>
          <a:lstStyle/>
          <a:p>
            <a:r>
              <a:rPr lang="fr-CH" sz="2400" dirty="0"/>
              <a:t>TF 5D_213/2023: </a:t>
            </a:r>
            <a:r>
              <a:rPr lang="fr-CH" sz="2000" dirty="0"/>
              <a:t>Une servitude d’empiètement peut être inscrite pour la terrasse des appartements en terrasses : </a:t>
            </a:r>
          </a:p>
          <a:p>
            <a:pPr marL="0" indent="0">
              <a:buNone/>
            </a:pPr>
            <a:endParaRPr lang="fr-CH" sz="2000" dirty="0"/>
          </a:p>
          <a:p>
            <a:pPr marL="892175">
              <a:buFontTx/>
              <a:buChar char="-"/>
            </a:pPr>
            <a:r>
              <a:rPr lang="fr-CH" sz="2000" dirty="0"/>
              <a:t>Détermination délicate de ce qui constitue une partie du bâtiment du fonds servant et ce qui fait partie de l’objet en surplomb, rattaché aux constructions voisines par la servitude -&gt; Est déterminante la fonction de la partie du bâtiment considérée</a:t>
            </a:r>
          </a:p>
          <a:p>
            <a:pPr marL="892175">
              <a:buFontTx/>
              <a:buChar char="-"/>
            </a:pPr>
            <a:r>
              <a:rPr lang="fr-CH" sz="2000" dirty="0"/>
              <a:t>Une servitude d’empiètement comme terrasse sur le toit vise également à garantir une certaine vue. L’érection d’une balustrade qui prive le bénéficiaire de cette vue viole la servitude (737 al. 3 CC)</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1050026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578B5B-49C5-539D-C4E3-21E0A213D580}"/>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770A83E3-F0F1-7E04-B9D4-4A8B2646AAD8}"/>
              </a:ext>
            </a:extLst>
          </p:cNvPr>
          <p:cNvSpPr>
            <a:spLocks noGrp="1"/>
          </p:cNvSpPr>
          <p:nvPr>
            <p:ph idx="1"/>
          </p:nvPr>
        </p:nvSpPr>
        <p:spPr/>
        <p:txBody>
          <a:bodyPr/>
          <a:lstStyle/>
          <a:p>
            <a:pPr marL="0" indent="0" algn="ctr">
              <a:buNone/>
            </a:pPr>
            <a:endParaRPr lang="it-IT" dirty="0"/>
          </a:p>
          <a:p>
            <a:pPr marL="0" indent="0" algn="ctr">
              <a:buNone/>
            </a:pPr>
            <a:endParaRPr lang="it-IT" dirty="0"/>
          </a:p>
        </p:txBody>
      </p:sp>
      <p:sp>
        <p:nvSpPr>
          <p:cNvPr id="5" name="Textfeld 4">
            <a:extLst>
              <a:ext uri="{FF2B5EF4-FFF2-40B4-BE49-F238E27FC236}">
                <a16:creationId xmlns:a16="http://schemas.microsoft.com/office/drawing/2014/main" id="{8869B4D7-9E91-F539-E681-74D1ED5AC565}"/>
              </a:ext>
            </a:extLst>
          </p:cNvPr>
          <p:cNvSpPr txBox="1"/>
          <p:nvPr/>
        </p:nvSpPr>
        <p:spPr>
          <a:xfrm>
            <a:off x="899592" y="1808101"/>
            <a:ext cx="7488832" cy="3440942"/>
          </a:xfrm>
          <a:prstGeom prst="rect">
            <a:avLst/>
          </a:prstGeom>
          <a:noFill/>
        </p:spPr>
        <p:txBody>
          <a:bodyPr wrap="square">
            <a:spAutoFit/>
          </a:bodyPr>
          <a:lstStyle/>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it-IT" sz="3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lang="it-IT" sz="3200" dirty="0">
              <a:solidFill>
                <a:prstClr val="black"/>
              </a:solidFill>
              <a:latin typeface="Calibri"/>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it-IT" sz="3200" b="0" i="0" u="none" strike="noStrike" kern="1200" cap="none" spc="0" normalizeH="0" baseline="0" noProof="0" dirty="0">
                <a:ln>
                  <a:noFill/>
                </a:ln>
                <a:solidFill>
                  <a:prstClr val="black"/>
                </a:solidFill>
                <a:effectLst/>
                <a:uLnTx/>
                <a:uFillTx/>
                <a:latin typeface="Calibri"/>
                <a:ea typeface="+mn-ea"/>
                <a:cs typeface="+mn-cs"/>
              </a:rPr>
              <a:t>Se Dio ha creato qualcosa di più bello delle donne deve esserselo tenuto per sé. </a:t>
            </a: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endParaRPr kumimoji="0" lang="it-IT" sz="32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it-IT" sz="3200" b="0" i="0" u="none" strike="noStrike" kern="1200" cap="none" spc="0" normalizeH="0" baseline="0" noProof="0" dirty="0">
                <a:ln>
                  <a:noFill/>
                </a:ln>
                <a:solidFill>
                  <a:prstClr val="black"/>
                </a:solidFill>
                <a:effectLst/>
                <a:uLnTx/>
                <a:uFillTx/>
                <a:latin typeface="Calibri"/>
                <a:ea typeface="+mn-ea"/>
                <a:cs typeface="+mn-cs"/>
              </a:rPr>
              <a:t>Simone De Beauvoir</a:t>
            </a:r>
            <a:endParaRPr kumimoji="0" lang="fr-CH"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85589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0AE0A9-CB77-FC53-3E4F-675D232BE20D}"/>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EFE956D3-DFC5-293E-CA9E-36C2909C5F82}"/>
              </a:ext>
            </a:extLst>
          </p:cNvPr>
          <p:cNvSpPr>
            <a:spLocks noGrp="1"/>
          </p:cNvSpPr>
          <p:nvPr>
            <p:ph idx="1"/>
          </p:nvPr>
        </p:nvSpPr>
        <p:spPr/>
        <p:txBody>
          <a:bodyPr>
            <a:normAutofit/>
          </a:bodyPr>
          <a:lstStyle/>
          <a:p>
            <a:pPr marL="0" indent="0">
              <a:buNone/>
            </a:pPr>
            <a:endParaRPr lang="it-IT" dirty="0"/>
          </a:p>
          <a:p>
            <a:pPr marL="0" indent="0" algn="ctr">
              <a:buNone/>
            </a:pPr>
            <a:endParaRPr lang="it-IT" dirty="0"/>
          </a:p>
          <a:p>
            <a:pPr marL="0" indent="0" algn="ctr">
              <a:buNone/>
            </a:pPr>
            <a:r>
              <a:rPr lang="it-IT" dirty="0"/>
              <a:t>Un uomo con un'idea è un matto finché quell'idea non ha successo.</a:t>
            </a:r>
          </a:p>
          <a:p>
            <a:pPr marL="0" indent="0" algn="ctr">
              <a:buNone/>
            </a:pPr>
            <a:endParaRPr lang="it-IT" dirty="0"/>
          </a:p>
          <a:p>
            <a:pPr marL="0" indent="0" algn="ctr">
              <a:buNone/>
            </a:pPr>
            <a:r>
              <a:rPr lang="it-IT" dirty="0"/>
              <a:t>Mark Twain</a:t>
            </a:r>
            <a:endParaRPr lang="fr-CH" dirty="0"/>
          </a:p>
          <a:p>
            <a:pPr marL="0" indent="0">
              <a:buNone/>
            </a:pPr>
            <a:endParaRPr lang="it-IT" dirty="0"/>
          </a:p>
        </p:txBody>
      </p:sp>
    </p:spTree>
    <p:extLst>
      <p:ext uri="{BB962C8B-B14F-4D97-AF65-F5344CB8AC3E}">
        <p14:creationId xmlns:p14="http://schemas.microsoft.com/office/powerpoint/2010/main" val="1949238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1930226"/>
          </a:xfrm>
        </p:spPr>
        <p:txBody>
          <a:bodyPr>
            <a:normAutofit fontScale="90000"/>
          </a:bodyPr>
          <a:lstStyle/>
          <a:p>
            <a:r>
              <a:rPr lang="fr-CH" dirty="0">
                <a:solidFill>
                  <a:srgbClr val="002060"/>
                </a:solidFill>
              </a:rPr>
              <a:t>1. Le rapport entre l’action en rectification du RF et une décision administrative</a:t>
            </a:r>
            <a:br>
              <a:rPr lang="fr-CH" dirty="0">
                <a:solidFill>
                  <a:srgbClr val="002060"/>
                </a:solidFill>
              </a:rPr>
            </a:br>
            <a:r>
              <a:rPr lang="fr-CH" sz="3600" dirty="0">
                <a:solidFill>
                  <a:srgbClr val="002060"/>
                </a:solidFill>
              </a:rPr>
              <a:t>TF 5A_107/2025 du 11 juin 2025 (f)</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273227"/>
          </a:xfrm>
        </p:spPr>
        <p:txBody>
          <a:bodyPr>
            <a:normAutofit/>
          </a:bodyPr>
          <a:lstStyle/>
          <a:p>
            <a:r>
              <a:rPr lang="fr-CH" sz="2800" dirty="0"/>
              <a:t>Une action en rectification du RF (975 CC) pour radier une hypothèque légale de droit public (taxes d’équipement)</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594892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1930226"/>
          </a:xfrm>
        </p:spPr>
        <p:txBody>
          <a:bodyPr>
            <a:normAutofit fontScale="90000"/>
          </a:bodyPr>
          <a:lstStyle/>
          <a:p>
            <a:r>
              <a:rPr lang="fr-CH" dirty="0">
                <a:solidFill>
                  <a:srgbClr val="002060"/>
                </a:solidFill>
              </a:rPr>
              <a:t>1. Le rapport entre l’action en rectification du RF et une décision administrative</a:t>
            </a:r>
            <a:br>
              <a:rPr lang="fr-CH" dirty="0">
                <a:solidFill>
                  <a:srgbClr val="002060"/>
                </a:solidFill>
              </a:rPr>
            </a:br>
            <a:r>
              <a:rPr lang="fr-CH" sz="3600" dirty="0">
                <a:solidFill>
                  <a:srgbClr val="002060"/>
                </a:solidFill>
              </a:rPr>
              <a:t>TF 5A_107/2025 du 11 juin 2025 (f)</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852936"/>
            <a:ext cx="8229600" cy="3273227"/>
          </a:xfrm>
        </p:spPr>
        <p:txBody>
          <a:bodyPr>
            <a:normAutofit fontScale="85000" lnSpcReduction="20000"/>
          </a:bodyPr>
          <a:lstStyle/>
          <a:p>
            <a:pPr marL="0" indent="0">
              <a:buNone/>
            </a:pPr>
            <a:r>
              <a:rPr lang="fr-CH" sz="2800" dirty="0"/>
              <a:t>Les rappels du TF: </a:t>
            </a:r>
          </a:p>
          <a:p>
            <a:pPr marL="719138" indent="-182563">
              <a:buFontTx/>
              <a:buChar char="-"/>
            </a:pPr>
            <a:r>
              <a:rPr lang="fr-CH" sz="2800" dirty="0"/>
              <a:t>Une action réelle</a:t>
            </a:r>
          </a:p>
          <a:p>
            <a:pPr marL="719138" indent="-182563">
              <a:buFontTx/>
              <a:buChar char="-"/>
            </a:pPr>
            <a:r>
              <a:rPr lang="fr-CH" sz="2800" dirty="0"/>
              <a:t>Portant sur la </a:t>
            </a:r>
            <a:r>
              <a:rPr lang="fr-CH" sz="2800" u="sng" dirty="0"/>
              <a:t>constatation</a:t>
            </a:r>
            <a:r>
              <a:rPr lang="fr-CH" sz="2800" dirty="0"/>
              <a:t> de l’(in)existence d’un droit </a:t>
            </a:r>
          </a:p>
          <a:p>
            <a:pPr marL="719138" indent="-182563">
              <a:buFontTx/>
              <a:buChar char="-"/>
            </a:pPr>
            <a:r>
              <a:rPr lang="fr-CH" sz="2800" dirty="0"/>
              <a:t>La question de la validité du titre d’acquisition tranchée à titre préjudiciel</a:t>
            </a:r>
          </a:p>
          <a:p>
            <a:pPr marL="719138" indent="-182563">
              <a:buFontTx/>
              <a:buChar char="-"/>
            </a:pPr>
            <a:r>
              <a:rPr lang="fr-CH" sz="2800" dirty="0"/>
              <a:t>La compétence matérielle du juge civil sur </a:t>
            </a:r>
            <a:r>
              <a:rPr lang="fr-CH" sz="2800" dirty="0" err="1"/>
              <a:t>l’ev</a:t>
            </a:r>
            <a:r>
              <a:rPr lang="fr-CH" sz="2800" dirty="0"/>
              <a:t>. nullité d’une décision administrative</a:t>
            </a:r>
          </a:p>
          <a:p>
            <a:pPr marL="719138" indent="-182563">
              <a:buFontTx/>
              <a:buChar char="-"/>
            </a:pPr>
            <a:r>
              <a:rPr lang="fr-CH" sz="2800" dirty="0"/>
              <a:t>Sauf exception (p.ex. 72 LDFR), seul le juge civil est compétent pour radier/rectifier une inscription</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166960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6FB442-FA6E-EE73-25CA-3F47D379AA5F}"/>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526BC56B-F0B3-BA9B-8BD8-873C87C79ABF}"/>
              </a:ext>
            </a:extLst>
          </p:cNvPr>
          <p:cNvSpPr>
            <a:spLocks noGrp="1"/>
          </p:cNvSpPr>
          <p:nvPr>
            <p:ph idx="1"/>
          </p:nvPr>
        </p:nvSpPr>
        <p:spPr/>
        <p:txBody>
          <a:bodyPr/>
          <a:lstStyle/>
          <a:p>
            <a:pPr marL="0" indent="0">
              <a:buNone/>
            </a:pPr>
            <a:endParaRPr lang="fr-CH" dirty="0"/>
          </a:p>
          <a:p>
            <a:pPr marL="0" indent="0">
              <a:buNone/>
            </a:pPr>
            <a:endParaRPr lang="fr-CH" dirty="0"/>
          </a:p>
          <a:p>
            <a:pPr marL="0" indent="0" algn="ctr">
              <a:buNone/>
            </a:pPr>
            <a:r>
              <a:rPr lang="it-IT" dirty="0"/>
              <a:t>Che privilegio aveva Adamo! Quando diceva qualcosa di buono, sapeva che nessuno l'aveva detta prima.</a:t>
            </a:r>
          </a:p>
          <a:p>
            <a:pPr marL="0" indent="0" algn="ctr">
              <a:buNone/>
            </a:pPr>
            <a:endParaRPr lang="it-IT" dirty="0"/>
          </a:p>
          <a:p>
            <a:pPr marL="0" indent="0" algn="ctr">
              <a:buNone/>
            </a:pPr>
            <a:r>
              <a:rPr lang="it-IT" dirty="0"/>
              <a:t>Mark Twain</a:t>
            </a:r>
            <a:endParaRPr lang="fr-CH" dirty="0"/>
          </a:p>
        </p:txBody>
      </p:sp>
    </p:spTree>
    <p:extLst>
      <p:ext uri="{BB962C8B-B14F-4D97-AF65-F5344CB8AC3E}">
        <p14:creationId xmlns:p14="http://schemas.microsoft.com/office/powerpoint/2010/main" val="2911001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1930226"/>
          </a:xfrm>
        </p:spPr>
        <p:txBody>
          <a:bodyPr>
            <a:normAutofit fontScale="90000"/>
          </a:bodyPr>
          <a:lstStyle/>
          <a:p>
            <a:r>
              <a:rPr lang="fr-CH" dirty="0">
                <a:solidFill>
                  <a:srgbClr val="002060"/>
                </a:solidFill>
              </a:rPr>
              <a:t>2. L’inscription au registre foncier suite à une succession</a:t>
            </a:r>
            <a:br>
              <a:rPr lang="fr-CH" dirty="0">
                <a:solidFill>
                  <a:srgbClr val="002060"/>
                </a:solidFill>
              </a:rPr>
            </a:br>
            <a:r>
              <a:rPr lang="fr-CH" sz="3600" dirty="0">
                <a:solidFill>
                  <a:srgbClr val="002060"/>
                </a:solidFill>
              </a:rPr>
              <a:t>TF 5A_595/2024 du 28 mars 2025 (d)</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204864"/>
            <a:ext cx="8229600" cy="4214900"/>
          </a:xfrm>
        </p:spPr>
        <p:txBody>
          <a:bodyPr>
            <a:noAutofit/>
          </a:bodyPr>
          <a:lstStyle/>
          <a:p>
            <a:r>
              <a:rPr lang="fr-CH" sz="2400" dirty="0"/>
              <a:t>Propriété acquise avant l’inscription au registre foncier</a:t>
            </a:r>
          </a:p>
          <a:p>
            <a:r>
              <a:rPr lang="fr-CH" sz="2400" dirty="0"/>
              <a:t>Justificatif = titre pour le transfert de la en cas de succession = certificat d’héritier (65 ORF; 559 CC)</a:t>
            </a:r>
          </a:p>
          <a:p>
            <a:r>
              <a:rPr lang="fr-CH" sz="2400" dirty="0"/>
              <a:t> Quid en cas de succession étrangère ? </a:t>
            </a:r>
          </a:p>
          <a:p>
            <a:pPr marL="704850">
              <a:buFontTx/>
              <a:buChar char="-"/>
            </a:pPr>
            <a:r>
              <a:rPr lang="fr-CH" sz="2400" dirty="0"/>
              <a:t>Un certificat étranger qui correspond aux exigences fixées par la LDIP pour la reconnaissance des décisions étrangères </a:t>
            </a:r>
          </a:p>
          <a:p>
            <a:pPr marL="704850">
              <a:buFontTx/>
              <a:buChar char="-"/>
            </a:pPr>
            <a:r>
              <a:rPr lang="fr-CH" sz="2400" dirty="0"/>
              <a:t>C’est le cas du certificat d’héritier européen et donc aussi allemand</a:t>
            </a:r>
          </a:p>
          <a:p>
            <a:pPr marL="704850">
              <a:buFontTx/>
              <a:buChar char="-"/>
            </a:pPr>
            <a:r>
              <a:rPr lang="fr-CH" sz="2400" dirty="0"/>
              <a:t>≠ la production du pacte successoral (sujet à interprétation)</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151193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2002F1-E9E8-5EDC-5F9F-4412BD16ACCE}"/>
              </a:ext>
            </a:extLst>
          </p:cNvPr>
          <p:cNvSpPr>
            <a:spLocks noGrp="1"/>
          </p:cNvSpPr>
          <p:nvPr>
            <p:ph type="title"/>
          </p:nvPr>
        </p:nvSpPr>
        <p:spPr/>
        <p:txBody>
          <a:bodyPr/>
          <a:lstStyle/>
          <a:p>
            <a:r>
              <a:rPr lang="fr-CH" dirty="0" err="1"/>
              <a:t>Citazione</a:t>
            </a:r>
            <a:endParaRPr lang="fr-CH" dirty="0"/>
          </a:p>
        </p:txBody>
      </p:sp>
      <p:sp>
        <p:nvSpPr>
          <p:cNvPr id="3" name="Inhaltsplatzhalter 2">
            <a:extLst>
              <a:ext uri="{FF2B5EF4-FFF2-40B4-BE49-F238E27FC236}">
                <a16:creationId xmlns:a16="http://schemas.microsoft.com/office/drawing/2014/main" id="{25D74728-FBC9-CEF7-91B9-041736C59130}"/>
              </a:ext>
            </a:extLst>
          </p:cNvPr>
          <p:cNvSpPr>
            <a:spLocks noGrp="1"/>
          </p:cNvSpPr>
          <p:nvPr>
            <p:ph idx="1"/>
          </p:nvPr>
        </p:nvSpPr>
        <p:spPr/>
        <p:txBody>
          <a:bodyPr>
            <a:normAutofit/>
          </a:bodyPr>
          <a:lstStyle/>
          <a:p>
            <a:pPr marL="0" indent="0">
              <a:buNone/>
            </a:pPr>
            <a:endParaRPr lang="fr-CH" dirty="0"/>
          </a:p>
          <a:p>
            <a:pPr marL="0" indent="0" algn="ctr">
              <a:buNone/>
            </a:pPr>
            <a:endParaRPr lang="it-IT" dirty="0"/>
          </a:p>
          <a:p>
            <a:pPr marL="0" indent="0" algn="ctr">
              <a:buNone/>
            </a:pPr>
            <a:r>
              <a:rPr lang="it-IT" dirty="0"/>
              <a:t>Non togliermi neppure una ruga. Le ho pagate tutte care. </a:t>
            </a:r>
          </a:p>
          <a:p>
            <a:pPr marL="0" indent="0" algn="ctr">
              <a:buNone/>
            </a:pPr>
            <a:endParaRPr lang="it-IT" dirty="0"/>
          </a:p>
          <a:p>
            <a:pPr marL="0" indent="0" algn="ctr">
              <a:buNone/>
            </a:pPr>
            <a:r>
              <a:rPr lang="it-IT" dirty="0"/>
              <a:t>Anna Magnani</a:t>
            </a:r>
            <a:endParaRPr lang="fr-CH" dirty="0"/>
          </a:p>
          <a:p>
            <a:pPr marL="0" indent="0" algn="ctr">
              <a:buNone/>
            </a:pPr>
            <a:endParaRPr lang="it-IT" dirty="0"/>
          </a:p>
          <a:p>
            <a:pPr marL="0" indent="0">
              <a:buNone/>
            </a:pPr>
            <a:endParaRPr lang="fr-CH" dirty="0"/>
          </a:p>
        </p:txBody>
      </p:sp>
    </p:spTree>
    <p:extLst>
      <p:ext uri="{BB962C8B-B14F-4D97-AF65-F5344CB8AC3E}">
        <p14:creationId xmlns:p14="http://schemas.microsoft.com/office/powerpoint/2010/main" val="2175658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218258"/>
          </a:xfrm>
        </p:spPr>
        <p:txBody>
          <a:bodyPr>
            <a:normAutofit/>
          </a:bodyPr>
          <a:lstStyle/>
          <a:p>
            <a:pPr defTabSz="581025">
              <a:tabLst>
                <a:tab pos="901700" algn="l"/>
                <a:tab pos="1162050" algn="l"/>
              </a:tabLst>
            </a:pPr>
            <a:r>
              <a:rPr lang="fr-CH" dirty="0">
                <a:solidFill>
                  <a:srgbClr val="002060"/>
                </a:solidFill>
              </a:rPr>
              <a:t>3. La (ré)inscription au RF d’une servitude ancienne</a:t>
            </a:r>
            <a:br>
              <a:rPr lang="fr-CH" dirty="0">
                <a:solidFill>
                  <a:srgbClr val="002060"/>
                </a:solidFill>
              </a:rPr>
            </a:br>
            <a:r>
              <a:rPr lang="fr-CH" sz="3600" dirty="0">
                <a:solidFill>
                  <a:srgbClr val="002060"/>
                </a:solidFill>
              </a:rPr>
              <a:t>	TF 5A_68/2024 du 13 février 2025 (f) </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492896"/>
            <a:ext cx="8229600" cy="3926868"/>
          </a:xfrm>
        </p:spPr>
        <p:txBody>
          <a:bodyPr>
            <a:normAutofit/>
          </a:bodyPr>
          <a:lstStyle/>
          <a:p>
            <a:endParaRPr lang="fr-CH" sz="2400" dirty="0"/>
          </a:p>
          <a:p>
            <a:r>
              <a:rPr lang="fr-CH" sz="2800" dirty="0"/>
              <a:t>PAS arbitraire, PAS contraire à la présomption de l’art. 937 CC, de procéder à la réinscription d’une servitude de passage qui n’apparaissait plus, à la suite d’une erreur, dans le registre foncier informatisé (975 CC)</a:t>
            </a:r>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1250067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B6FF53-A92E-4F54-99DD-F10F81F3BFCD}"/>
              </a:ext>
            </a:extLst>
          </p:cNvPr>
          <p:cNvSpPr>
            <a:spLocks noGrp="1"/>
          </p:cNvSpPr>
          <p:nvPr>
            <p:ph type="title"/>
          </p:nvPr>
        </p:nvSpPr>
        <p:spPr>
          <a:xfrm>
            <a:off x="457200" y="274638"/>
            <a:ext cx="8229600" cy="2218258"/>
          </a:xfrm>
        </p:spPr>
        <p:txBody>
          <a:bodyPr>
            <a:normAutofit/>
          </a:bodyPr>
          <a:lstStyle/>
          <a:p>
            <a:pPr defTabSz="581025">
              <a:tabLst>
                <a:tab pos="901700" algn="l"/>
                <a:tab pos="1162050" algn="l"/>
              </a:tabLst>
            </a:pPr>
            <a:r>
              <a:rPr lang="fr-CH" dirty="0">
                <a:solidFill>
                  <a:srgbClr val="002060"/>
                </a:solidFill>
              </a:rPr>
              <a:t>3. La (ré)inscription au RF d’une servitude ancienne</a:t>
            </a:r>
            <a:br>
              <a:rPr lang="fr-CH" dirty="0">
                <a:solidFill>
                  <a:srgbClr val="002060"/>
                </a:solidFill>
              </a:rPr>
            </a:br>
            <a:r>
              <a:rPr lang="fr-CH" sz="3600" dirty="0">
                <a:solidFill>
                  <a:srgbClr val="002060"/>
                </a:solidFill>
              </a:rPr>
              <a:t>	TF 5A_68/2024 du 13 février 2025 (f) </a:t>
            </a:r>
            <a:endParaRPr lang="fr-CH" dirty="0"/>
          </a:p>
        </p:txBody>
      </p:sp>
      <p:sp>
        <p:nvSpPr>
          <p:cNvPr id="3" name="Espace réservé du contenu 2">
            <a:extLst>
              <a:ext uri="{FF2B5EF4-FFF2-40B4-BE49-F238E27FC236}">
                <a16:creationId xmlns:a16="http://schemas.microsoft.com/office/drawing/2014/main" id="{0F200800-62B5-45F6-B860-776D8502F324}"/>
              </a:ext>
            </a:extLst>
          </p:cNvPr>
          <p:cNvSpPr>
            <a:spLocks noGrp="1"/>
          </p:cNvSpPr>
          <p:nvPr>
            <p:ph idx="1"/>
          </p:nvPr>
        </p:nvSpPr>
        <p:spPr>
          <a:xfrm>
            <a:off x="457200" y="2492896"/>
            <a:ext cx="8229600" cy="3926868"/>
          </a:xfrm>
        </p:spPr>
        <p:txBody>
          <a:bodyPr>
            <a:normAutofit lnSpcReduction="10000"/>
          </a:bodyPr>
          <a:lstStyle/>
          <a:p>
            <a:endParaRPr lang="fr-CH" sz="2400" dirty="0"/>
          </a:p>
          <a:p>
            <a:r>
              <a:rPr lang="fr-CH" sz="2400" dirty="0"/>
              <a:t>Les indices attestant de l’existence de la servitude: </a:t>
            </a:r>
          </a:p>
          <a:p>
            <a:pPr>
              <a:buFontTx/>
              <a:buChar char="-"/>
            </a:pPr>
            <a:r>
              <a:rPr lang="fr-CH" sz="2400" dirty="0"/>
              <a:t>Droit d’acquérir la servitude de passage + droit d’emption prévu dans un contrat de vente de 1894 contre une compensation financière à verser ultérieurement</a:t>
            </a:r>
          </a:p>
          <a:p>
            <a:pPr>
              <a:buFontTx/>
              <a:buChar char="-"/>
            </a:pPr>
            <a:r>
              <a:rPr lang="fr-CH" sz="2400" dirty="0"/>
              <a:t>Réquisition d’inscription de ces droits en 1912 (droit de 1894 utilisé)</a:t>
            </a:r>
          </a:p>
          <a:p>
            <a:pPr>
              <a:buFontTx/>
              <a:buChar char="-"/>
            </a:pPr>
            <a:r>
              <a:rPr lang="fr-CH" sz="2400" dirty="0"/>
              <a:t>Servitude mentionnée dans plusieurs documents, dont des actes de vente de 1957 et 1977 et d’un acte de constitution d’un DDP en 1986</a:t>
            </a:r>
          </a:p>
          <a:p>
            <a:pPr>
              <a:buFontTx/>
              <a:buChar char="-"/>
            </a:pPr>
            <a:endParaRPr lang="fr-CH" sz="2400" dirty="0"/>
          </a:p>
        </p:txBody>
      </p:sp>
      <p:sp>
        <p:nvSpPr>
          <p:cNvPr id="4" name="Sous-titre 2">
            <a:extLst>
              <a:ext uri="{FF2B5EF4-FFF2-40B4-BE49-F238E27FC236}">
                <a16:creationId xmlns:a16="http://schemas.microsoft.com/office/drawing/2014/main" id="{FC7E0276-FC90-4B0B-98A5-1494A4F240F6}"/>
              </a:ext>
            </a:extLst>
          </p:cNvPr>
          <p:cNvSpPr txBox="1">
            <a:spLocks/>
          </p:cNvSpPr>
          <p:nvPr/>
        </p:nvSpPr>
        <p:spPr>
          <a:xfrm>
            <a:off x="0" y="6398912"/>
            <a:ext cx="9144000" cy="456828"/>
          </a:xfrm>
          <a:prstGeom prst="rect">
            <a:avLst/>
          </a:prstGeom>
          <a:solidFill>
            <a:srgbClr val="002060"/>
          </a:solidFill>
          <a:ln>
            <a:no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fr-CH" sz="2000">
                <a:solidFill>
                  <a:schemeClr val="accent1">
                    <a:lumMod val="20000"/>
                    <a:lumOff val="80000"/>
                  </a:schemeClr>
                </a:solidFill>
              </a:rPr>
              <a:t>Le	Jurisprudence récente en droits réels			Amédéo Wermelinger, Prof. Dr. iur., av.</a:t>
            </a:r>
            <a:endParaRPr lang="fr-CH" sz="2000" dirty="0">
              <a:solidFill>
                <a:schemeClr val="accent1">
                  <a:lumMod val="20000"/>
                  <a:lumOff val="80000"/>
                </a:schemeClr>
              </a:solidFill>
            </a:endParaRPr>
          </a:p>
        </p:txBody>
      </p:sp>
      <p:pic>
        <p:nvPicPr>
          <p:cNvPr id="5" name="Picture 2" descr="M:\logo_unine_hover.png">
            <a:extLst>
              <a:ext uri="{FF2B5EF4-FFF2-40B4-BE49-F238E27FC236}">
                <a16:creationId xmlns:a16="http://schemas.microsoft.com/office/drawing/2014/main" id="{59C4C860-1B11-4E3E-9831-45CFE7EE2DB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748" y="6435752"/>
            <a:ext cx="726828" cy="404000"/>
          </a:xfrm>
          <a:prstGeom prst="rect">
            <a:avLst/>
          </a:prstGeom>
          <a:solidFill>
            <a:srgbClr val="002060"/>
          </a:solidFill>
        </p:spPr>
      </p:pic>
    </p:spTree>
    <p:extLst>
      <p:ext uri="{BB962C8B-B14F-4D97-AF65-F5344CB8AC3E}">
        <p14:creationId xmlns:p14="http://schemas.microsoft.com/office/powerpoint/2010/main" val="281852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1726</Words>
  <Application>Microsoft Office PowerPoint</Application>
  <PresentationFormat>Bildschirmpräsentation (4:3)</PresentationFormat>
  <Paragraphs>116</Paragraphs>
  <Slides>20</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20</vt:i4>
      </vt:variant>
    </vt:vector>
  </HeadingPairs>
  <TitlesOfParts>
    <vt:vector size="23" baseType="lpstr">
      <vt:lpstr>Arial</vt:lpstr>
      <vt:lpstr>Calibri</vt:lpstr>
      <vt:lpstr>Thème Office</vt:lpstr>
      <vt:lpstr>Jurisprudence récente   Conférence Suisse du Registre Foncier formation continue du 12 septembre 2025  Amédéo Wermelinger Prof. Dr., av.</vt:lpstr>
      <vt:lpstr>Citazione</vt:lpstr>
      <vt:lpstr>1. Le rapport entre l’action en rectification du RF et une décision administrative TF 5A_107/2025 du 11 juin 2025 (f)</vt:lpstr>
      <vt:lpstr>1. Le rapport entre l’action en rectification du RF et une décision administrative TF 5A_107/2025 du 11 juin 2025 (f)</vt:lpstr>
      <vt:lpstr>Citazione</vt:lpstr>
      <vt:lpstr>2. L’inscription au registre foncier suite à une succession TF 5A_595/2024 du 28 mars 2025 (d)</vt:lpstr>
      <vt:lpstr>Citazione</vt:lpstr>
      <vt:lpstr>3. La (ré)inscription au RF d’une servitude ancienne  TF 5A_68/2024 du 13 février 2025 (f) </vt:lpstr>
      <vt:lpstr>3. La (ré)inscription au RF d’une servitude ancienne  TF 5A_68/2024 du 13 février 2025 (f) </vt:lpstr>
      <vt:lpstr>3. La (ré)inscription au RF d’une servitude ancienne  TF 5A_68/2024 du 13 février 2025 (f) </vt:lpstr>
      <vt:lpstr>Citazione</vt:lpstr>
      <vt:lpstr>4. La distinction entre l’action en bornage et de l’action en constat de propriété  TF 5A_69/2024 du 25 octobre 2024 (d) </vt:lpstr>
      <vt:lpstr>4. La distinction entre l’action en bornage et de l’action en constat de propriété  TF 5A_69/2024 du 25 octobre 2024 (d) </vt:lpstr>
      <vt:lpstr>Citazione</vt:lpstr>
      <vt:lpstr>5. Les contours de la servitude d’empiètement précisés par 2 arrêts TF 5A_9/2024 du 7 août 2024 (f) TF 5D_213/2023 du 8 novembre 2024 (d)</vt:lpstr>
      <vt:lpstr>5. Les contours de la servitude d’empiètement précisés par 2 arrêts TF 5A_9/2024 du 7 août 2024 TF 5D_213/2023 du 8 novembre 2024</vt:lpstr>
      <vt:lpstr>5. Les contours de la servitude d’empiètement précisés par 2 arrêts TF 5A_9/2024 du 7 août 2024 TF 5D_213/2023 du 8 novembre 2024</vt:lpstr>
      <vt:lpstr>5. Les contours de la servitude d’empiètement précisés par 2 arrêts TF 5A_9/2024 du 7 août 2024 TF 5D_213/2023 du 8 novembre 2024</vt:lpstr>
      <vt:lpstr>5. Les contours de la servitude d’empiètement précisés par 2 arrêts TF 5A_9/2024 du 7 août 2024 TF 5D_213/2023 du 8 novembre 2024</vt:lpstr>
      <vt:lpstr>Citazione</vt:lpstr>
    </vt:vector>
  </TitlesOfParts>
  <Company>UniNE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Install</dc:creator>
  <cp:lastModifiedBy>User</cp:lastModifiedBy>
  <cp:revision>225</cp:revision>
  <cp:lastPrinted>2016-09-19T16:07:05Z</cp:lastPrinted>
  <dcterms:created xsi:type="dcterms:W3CDTF">2015-02-12T12:51:20Z</dcterms:created>
  <dcterms:modified xsi:type="dcterms:W3CDTF">2025-08-14T04:50:37Z</dcterms:modified>
</cp:coreProperties>
</file>