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5" r:id="rId1"/>
  </p:sldMasterIdLst>
  <p:notesMasterIdLst>
    <p:notesMasterId r:id="rId49"/>
  </p:notesMasterIdLst>
  <p:handoutMasterIdLst>
    <p:handoutMasterId r:id="rId50"/>
  </p:handoutMasterIdLst>
  <p:sldIdLst>
    <p:sldId id="489" r:id="rId2"/>
    <p:sldId id="490" r:id="rId3"/>
    <p:sldId id="344" r:id="rId4"/>
    <p:sldId id="436" r:id="rId5"/>
    <p:sldId id="584" r:id="rId6"/>
    <p:sldId id="385" r:id="rId7"/>
    <p:sldId id="585" r:id="rId8"/>
    <p:sldId id="586" r:id="rId9"/>
    <p:sldId id="588" r:id="rId10"/>
    <p:sldId id="589" r:id="rId11"/>
    <p:sldId id="345" r:id="rId12"/>
    <p:sldId id="590" r:id="rId13"/>
    <p:sldId id="620" r:id="rId14"/>
    <p:sldId id="595" r:id="rId15"/>
    <p:sldId id="591" r:id="rId16"/>
    <p:sldId id="592" r:id="rId17"/>
    <p:sldId id="594" r:id="rId18"/>
    <p:sldId id="596" r:id="rId19"/>
    <p:sldId id="611" r:id="rId20"/>
    <p:sldId id="621" r:id="rId21"/>
    <p:sldId id="609" r:id="rId22"/>
    <p:sldId id="600" r:id="rId23"/>
    <p:sldId id="597" r:id="rId24"/>
    <p:sldId id="601" r:id="rId25"/>
    <p:sldId id="602" r:id="rId26"/>
    <p:sldId id="605" r:id="rId27"/>
    <p:sldId id="603" r:id="rId28"/>
    <p:sldId id="619" r:id="rId29"/>
    <p:sldId id="604" r:id="rId30"/>
    <p:sldId id="598" r:id="rId31"/>
    <p:sldId id="607" r:id="rId32"/>
    <p:sldId id="608" r:id="rId33"/>
    <p:sldId id="622" r:id="rId34"/>
    <p:sldId id="346" r:id="rId35"/>
    <p:sldId id="513" r:id="rId36"/>
    <p:sldId id="612" r:id="rId37"/>
    <p:sldId id="615" r:id="rId38"/>
    <p:sldId id="616" r:id="rId39"/>
    <p:sldId id="613" r:id="rId40"/>
    <p:sldId id="614" r:id="rId41"/>
    <p:sldId id="617" r:id="rId42"/>
    <p:sldId id="347" r:id="rId43"/>
    <p:sldId id="618" r:id="rId44"/>
    <p:sldId id="480" r:id="rId45"/>
    <p:sldId id="351" r:id="rId46"/>
    <p:sldId id="582" r:id="rId47"/>
    <p:sldId id="555" r:id="rId48"/>
  </p:sldIdLst>
  <p:sldSz cx="9144000" cy="5143500" type="screen16x9"/>
  <p:notesSz cx="6797675" cy="9926638"/>
  <p:defaultTextStyle>
    <a:defPPr>
      <a:defRPr lang="it-IT"/>
    </a:defPPr>
    <a:lvl1pPr algn="l" rtl="0" fontAlgn="base">
      <a:spcBef>
        <a:spcPct val="0"/>
      </a:spcBef>
      <a:spcAft>
        <a:spcPct val="60000"/>
      </a:spcAft>
      <a:buClr>
        <a:srgbClr val="CC3300"/>
      </a:buClr>
      <a:buSzPct val="120000"/>
      <a:buFont typeface="Wingdings" pitchFamily="2" charset="2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60000"/>
      </a:spcAft>
      <a:buClr>
        <a:srgbClr val="CC3300"/>
      </a:buClr>
      <a:buSzPct val="120000"/>
      <a:buFont typeface="Wingdings" pitchFamily="2" charset="2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60000"/>
      </a:spcAft>
      <a:buClr>
        <a:srgbClr val="CC3300"/>
      </a:buClr>
      <a:buSzPct val="120000"/>
      <a:buFont typeface="Wingdings" pitchFamily="2" charset="2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60000"/>
      </a:spcAft>
      <a:buClr>
        <a:srgbClr val="CC3300"/>
      </a:buClr>
      <a:buSzPct val="120000"/>
      <a:buFont typeface="Wingdings" pitchFamily="2" charset="2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60000"/>
      </a:spcAft>
      <a:buClr>
        <a:srgbClr val="CC3300"/>
      </a:buClr>
      <a:buSzPct val="120000"/>
      <a:buFont typeface="Wingdings" pitchFamily="2" charset="2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6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312A"/>
    <a:srgbClr val="FF3300"/>
    <a:srgbClr val="0062AC"/>
    <a:srgbClr val="003399"/>
    <a:srgbClr val="E32E2B"/>
    <a:srgbClr val="DE7A00"/>
    <a:srgbClr val="F88800"/>
    <a:srgbClr val="EEEEEE"/>
    <a:srgbClr val="FFF0EF"/>
    <a:srgbClr val="FFE9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Stile chiaro 1 - Color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Stile medio 1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7B26C5-4107-4FEC-AEDC-1716B250A1EF}" styleName="Stile chi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E171933-4619-4E11-9A3F-F7608DF75F80}" styleName="Stile medio 1 - Color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344D84-9AFB-497E-A393-DC336BA19D2E}" styleName="Stile medio 3 - Color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Stile chiaro 1 - Color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7292A2E-F333-43FB-9621-5CBBE7FDCDCB}" styleName="Stile chiaro 2 - Colore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29" autoAdjust="0"/>
    <p:restoredTop sz="87338" autoAdjust="0"/>
  </p:normalViewPr>
  <p:slideViewPr>
    <p:cSldViewPr snapToGrid="0">
      <p:cViewPr varScale="1">
        <p:scale>
          <a:sx n="127" d="100"/>
          <a:sy n="127" d="100"/>
        </p:scale>
        <p:origin x="1284" y="126"/>
      </p:cViewPr>
      <p:guideLst>
        <p:guide orient="horz" pos="1769"/>
        <p:guide pos="2880"/>
      </p:guideLst>
    </p:cSldViewPr>
  </p:slideViewPr>
  <p:outlineViewPr>
    <p:cViewPr>
      <p:scale>
        <a:sx n="33" d="100"/>
        <a:sy n="33" d="100"/>
      </p:scale>
      <p:origin x="0" y="156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3978" y="-108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45659" cy="496332"/>
          </a:xfrm>
          <a:prstGeom prst="rect">
            <a:avLst/>
          </a:prstGeom>
        </p:spPr>
        <p:txBody>
          <a:bodyPr vert="horz" lIns="91415" tIns="45708" rIns="91415" bIns="45708" rtlCol="0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4" y="3"/>
            <a:ext cx="2945659" cy="496332"/>
          </a:xfrm>
          <a:prstGeom prst="rect">
            <a:avLst/>
          </a:prstGeom>
        </p:spPr>
        <p:txBody>
          <a:bodyPr vert="horz" lIns="91415" tIns="45708" rIns="91415" bIns="45708" rtlCol="0"/>
          <a:lstStyle>
            <a:lvl1pPr algn="r">
              <a:defRPr sz="1200"/>
            </a:lvl1pPr>
          </a:lstStyle>
          <a:p>
            <a:fld id="{3A989A44-3445-4F7E-AFD0-1ED2DAB083D8}" type="datetimeFigureOut">
              <a:rPr lang="it-CH" smtClean="0"/>
              <a:t>06.08.2026</a:t>
            </a:fld>
            <a:endParaRPr lang="it-CH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428586"/>
            <a:ext cx="2945659" cy="496332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l">
              <a:defRPr sz="1200"/>
            </a:lvl1pPr>
          </a:lstStyle>
          <a:p>
            <a:endParaRPr lang="it-CH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4" y="9428586"/>
            <a:ext cx="2945659" cy="496332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r">
              <a:defRPr sz="1200"/>
            </a:lvl1pPr>
          </a:lstStyle>
          <a:p>
            <a:fld id="{7A77E26D-53BE-41D7-9B42-146D3F2C7D25}" type="slidenum">
              <a:rPr lang="it-CH" smtClean="0"/>
              <a:t>‹Nr.›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3657501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>
              <a:spcAft>
                <a:spcPct val="0"/>
              </a:spcAft>
              <a:buClrTx/>
              <a:buSzTx/>
              <a:buFontTx/>
              <a:buNone/>
              <a:defRPr sz="1200"/>
            </a:lvl1pPr>
          </a:lstStyle>
          <a:p>
            <a:endParaRPr lang="it-IT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4" y="3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ClrTx/>
              <a:buSzTx/>
              <a:buFontTx/>
              <a:buNone/>
              <a:defRPr sz="1200"/>
            </a:lvl1pPr>
          </a:lstStyle>
          <a:p>
            <a:endParaRPr lang="it-IT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8"/>
            <a:ext cx="5438140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5" tIns="45708" rIns="91415" bIns="4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58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5" tIns="45708" rIns="91415" bIns="45708" numCol="1" anchor="b" anchorCtr="0" compatLnSpc="1">
            <a:prstTxWarp prst="textNoShape">
              <a:avLst/>
            </a:prstTxWarp>
          </a:bodyPr>
          <a:lstStyle>
            <a:lvl1pPr>
              <a:spcAft>
                <a:spcPct val="0"/>
              </a:spcAft>
              <a:buClrTx/>
              <a:buSzTx/>
              <a:buFontTx/>
              <a:buNone/>
              <a:defRPr sz="1200"/>
            </a:lvl1pPr>
          </a:lstStyle>
          <a:p>
            <a:endParaRPr lang="it-IT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4" y="942858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15" tIns="45708" rIns="91415" bIns="45708" numCol="1" anchor="b" anchorCtr="0" compatLnSpc="1">
            <a:prstTxWarp prst="textNoShape">
              <a:avLst/>
            </a:prstTxWarp>
          </a:bodyPr>
          <a:lstStyle>
            <a:lvl1pPr algn="r">
              <a:spcAft>
                <a:spcPct val="0"/>
              </a:spcAft>
              <a:buClrTx/>
              <a:buSzTx/>
              <a:buFontTx/>
              <a:buNone/>
              <a:defRPr sz="1200"/>
            </a:lvl1pPr>
          </a:lstStyle>
          <a:p>
            <a:fld id="{06902000-DABB-49E9-9BCF-2065AA3D46C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73757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02000-DABB-49E9-9BCF-2065AA3D46C6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2000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02000-DABB-49E9-9BCF-2065AA3D46C6}" type="slidenum">
              <a:rPr lang="it-IT" smtClean="0"/>
              <a:pPr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72149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02000-DABB-49E9-9BCF-2065AA3D46C6}" type="slidenum">
              <a:rPr lang="it-IT" smtClean="0"/>
              <a:pPr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68857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02000-DABB-49E9-9BCF-2065AA3D46C6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4520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02000-DABB-49E9-9BCF-2065AA3D46C6}" type="slidenum">
              <a:rPr lang="it-IT" smtClean="0"/>
              <a:pPr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2615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02000-DABB-49E9-9BCF-2065AA3D46C6}" type="slidenum">
              <a:rPr lang="it-IT" smtClean="0"/>
              <a:pPr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8062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02000-DABB-49E9-9BCF-2065AA3D46C6}" type="slidenum">
              <a:rPr lang="it-IT" smtClean="0"/>
              <a:pPr/>
              <a:t>42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9890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02000-DABB-49E9-9BCF-2065AA3D46C6}" type="slidenum">
              <a:rPr lang="it-IT" smtClean="0"/>
              <a:pPr/>
              <a:t>45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8238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902000-DABB-49E9-9BCF-2065AA3D46C6}" type="slidenum">
              <a:rPr lang="it-IT" smtClean="0"/>
              <a:pPr/>
              <a:t>46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5592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131590"/>
            <a:ext cx="7920000" cy="36004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it-CH" dirty="0"/>
          </a:p>
        </p:txBody>
      </p:sp>
      <p:sp>
        <p:nvSpPr>
          <p:cNvPr id="6" name="Rectangle 15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683568" y="339502"/>
            <a:ext cx="8208912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it-IT" altLang="it-CH" dirty="0"/>
              <a:t>Titolo dell’argomento</a:t>
            </a:r>
          </a:p>
        </p:txBody>
      </p:sp>
    </p:spTree>
    <p:extLst>
      <p:ext uri="{BB962C8B-B14F-4D97-AF65-F5344CB8AC3E}">
        <p14:creationId xmlns:p14="http://schemas.microsoft.com/office/powerpoint/2010/main" val="554952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</a:t>
            </a:r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2306599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683618" y="925810"/>
            <a:ext cx="7920000" cy="3374132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CH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3618" y="4546798"/>
            <a:ext cx="7920830" cy="257200"/>
          </a:xfrm>
        </p:spPr>
        <p:txBody>
          <a:bodyPr/>
          <a:lstStyle>
            <a:lvl1pPr marL="0" indent="0">
              <a:buNone/>
              <a:defRPr sz="100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5" name="Rectangle 15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683568" y="339502"/>
            <a:ext cx="8208912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it-IT" altLang="it-CH" dirty="0"/>
              <a:t>Titolo dell’argomento</a:t>
            </a:r>
          </a:p>
        </p:txBody>
      </p:sp>
    </p:spTree>
    <p:extLst>
      <p:ext uri="{BB962C8B-B14F-4D97-AF65-F5344CB8AC3E}">
        <p14:creationId xmlns:p14="http://schemas.microsoft.com/office/powerpoint/2010/main" val="2352224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3568" y="1151335"/>
            <a:ext cx="38884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83568" y="1631156"/>
            <a:ext cx="3888431" cy="3100834"/>
          </a:xfrm>
        </p:spPr>
        <p:txBody>
          <a:bodyPr anchor="t"/>
          <a:lstStyle>
            <a:lvl1pPr marL="0" indent="0">
              <a:buFontTx/>
              <a:buNone/>
              <a:defRPr sz="2000"/>
            </a:lvl1pPr>
            <a:lvl2pPr marL="630238" indent="0">
              <a:buFontTx/>
              <a:buNone/>
              <a:defRPr sz="2000"/>
            </a:lvl2pPr>
            <a:lvl3pPr marL="1079500" indent="0">
              <a:buFontTx/>
              <a:buNone/>
              <a:defRPr sz="2000"/>
            </a:lvl3pPr>
            <a:lvl4pPr marL="1401763" indent="0">
              <a:buFontTx/>
              <a:buNone/>
              <a:defRPr sz="2000"/>
            </a:lvl4pPr>
            <a:lvl5pPr marL="1758950" indent="0">
              <a:buFontTx/>
              <a:buNone/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it-CH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788024" y="1151335"/>
            <a:ext cx="3888000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788023" y="1631156"/>
            <a:ext cx="3888000" cy="3100834"/>
          </a:xfrm>
        </p:spPr>
        <p:txBody>
          <a:bodyPr anchor="t"/>
          <a:lstStyle>
            <a:lvl1pPr marL="0" indent="0">
              <a:buFontTx/>
              <a:buNone/>
              <a:defRPr sz="2000"/>
            </a:lvl1pPr>
            <a:lvl2pPr marL="630238" indent="0">
              <a:buFontTx/>
              <a:buNone/>
              <a:defRPr sz="2000"/>
            </a:lvl2pPr>
            <a:lvl3pPr marL="1079500" indent="0">
              <a:buFontTx/>
              <a:buNone/>
              <a:defRPr sz="2000"/>
            </a:lvl3pPr>
            <a:lvl4pPr marL="1401763" indent="0">
              <a:buFontTx/>
              <a:buNone/>
              <a:defRPr sz="2000"/>
            </a:lvl4pPr>
            <a:lvl5pPr marL="1758950" indent="0">
              <a:buFontTx/>
              <a:buNone/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it-CH" dirty="0"/>
          </a:p>
        </p:txBody>
      </p:sp>
      <p:sp>
        <p:nvSpPr>
          <p:cNvPr id="9" name="Rectangle 15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683568" y="339502"/>
            <a:ext cx="8208912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it-IT" altLang="it-CH" dirty="0"/>
              <a:t>Titolo dell’argomento</a:t>
            </a:r>
          </a:p>
        </p:txBody>
      </p:sp>
    </p:spTree>
    <p:extLst>
      <p:ext uri="{BB962C8B-B14F-4D97-AF65-F5344CB8AC3E}">
        <p14:creationId xmlns:p14="http://schemas.microsoft.com/office/powerpoint/2010/main" val="4058391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5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683568" y="339502"/>
            <a:ext cx="7920038" cy="4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it-IT" altLang="it-CH" dirty="0"/>
              <a:t>Titolo dell’argomento</a:t>
            </a:r>
          </a:p>
        </p:txBody>
      </p:sp>
    </p:spTree>
    <p:extLst>
      <p:ext uri="{BB962C8B-B14F-4D97-AF65-F5344CB8AC3E}">
        <p14:creationId xmlns:p14="http://schemas.microsoft.com/office/powerpoint/2010/main" val="2543894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256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inizi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fxse008\Desktop\fermo-immagine16-9_orsoline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1450"/>
            <a:ext cx="9753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logo ticino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1288"/>
            <a:ext cx="197961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sellaDiTesto 9"/>
          <p:cNvSpPr txBox="1">
            <a:spLocks noChangeArrowheads="1"/>
          </p:cNvSpPr>
          <p:nvPr userDrawn="1"/>
        </p:nvSpPr>
        <p:spPr bwMode="auto">
          <a:xfrm>
            <a:off x="1692275" y="3867150"/>
            <a:ext cx="4319588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Aft>
                <a:spcPts val="600"/>
              </a:spcAft>
              <a:buClrTx/>
              <a:buSzTx/>
              <a:defRPr/>
            </a:pPr>
            <a:r>
              <a:rPr lang="it-CH" altLang="it-CH" sz="1000" dirty="0"/>
              <a:t>Repubblica e Cantone Ticino</a:t>
            </a:r>
          </a:p>
        </p:txBody>
      </p:sp>
      <p:sp>
        <p:nvSpPr>
          <p:cNvPr id="11267" name="Sottotieolo"/>
          <p:cNvSpPr>
            <a:spLocks noGrp="1" noChangeArrowheads="1"/>
          </p:cNvSpPr>
          <p:nvPr>
            <p:ph type="subTitle" idx="1"/>
          </p:nvPr>
        </p:nvSpPr>
        <p:spPr>
          <a:xfrm>
            <a:off x="1691680" y="2283718"/>
            <a:ext cx="6840760" cy="36004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0" anchor="t"/>
          <a:lstStyle>
            <a:lvl1pPr marL="0" indent="0">
              <a:spcAft>
                <a:spcPts val="0"/>
              </a:spcAft>
              <a:buFont typeface="Wingdings" pitchFamily="2" charset="2"/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altLang="it-CH" noProof="0"/>
              <a:t>Fare clic per modificare lo stile del sottotitolo dello schema</a:t>
            </a:r>
            <a:endParaRPr lang="it-IT" altLang="it-CH" noProof="0" dirty="0"/>
          </a:p>
        </p:txBody>
      </p:sp>
      <p:sp>
        <p:nvSpPr>
          <p:cNvPr id="16" name="Titolo"/>
          <p:cNvSpPr>
            <a:spLocks noGrp="1"/>
          </p:cNvSpPr>
          <p:nvPr>
            <p:ph type="title"/>
          </p:nvPr>
        </p:nvSpPr>
        <p:spPr>
          <a:xfrm>
            <a:off x="1691680" y="1692000"/>
            <a:ext cx="6840760" cy="59171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spc="-5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  <a:endParaRPr lang="it-CH" dirty="0"/>
          </a:p>
        </p:txBody>
      </p:sp>
      <p:sp>
        <p:nvSpPr>
          <p:cNvPr id="29" name="Segnaposto testo 2"/>
          <p:cNvSpPr>
            <a:spLocks noGrp="1"/>
          </p:cNvSpPr>
          <p:nvPr>
            <p:ph type="body" idx="10"/>
          </p:nvPr>
        </p:nvSpPr>
        <p:spPr>
          <a:xfrm>
            <a:off x="1691680" y="3291830"/>
            <a:ext cx="4320480" cy="180000"/>
          </a:xfr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400" b="1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31" name="Segnaposto testo 3"/>
          <p:cNvSpPr>
            <a:spLocks noGrp="1"/>
          </p:cNvSpPr>
          <p:nvPr>
            <p:ph type="body" sz="half" idx="2"/>
          </p:nvPr>
        </p:nvSpPr>
        <p:spPr>
          <a:xfrm>
            <a:off x="1691680" y="3507854"/>
            <a:ext cx="4320480" cy="180000"/>
          </a:xfr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32" name="Segnaposto testo 2"/>
          <p:cNvSpPr>
            <a:spLocks noGrp="1"/>
          </p:cNvSpPr>
          <p:nvPr>
            <p:ph type="body" idx="11"/>
          </p:nvPr>
        </p:nvSpPr>
        <p:spPr>
          <a:xfrm>
            <a:off x="1691680" y="4011910"/>
            <a:ext cx="4320480" cy="432048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None/>
              <a:defRPr sz="1000" b="1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36" name="Segnaposto immagine 2"/>
          <p:cNvSpPr>
            <a:spLocks noGrp="1"/>
          </p:cNvSpPr>
          <p:nvPr>
            <p:ph type="pic" idx="13"/>
          </p:nvPr>
        </p:nvSpPr>
        <p:spPr>
          <a:xfrm>
            <a:off x="7236296" y="3075806"/>
            <a:ext cx="1368016" cy="1368016"/>
          </a:xfrm>
        </p:spPr>
        <p:txBody>
          <a:bodyPr anchor="t"/>
          <a:lstStyle>
            <a:lvl1pPr marL="0" indent="0" algn="ctr">
              <a:spcAft>
                <a:spcPts val="0"/>
              </a:spcAft>
              <a:buNone/>
              <a:defRPr sz="8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  <a:endParaRPr lang="it-CH" noProof="0" dirty="0"/>
          </a:p>
        </p:txBody>
      </p:sp>
    </p:spTree>
    <p:extLst>
      <p:ext uri="{BB962C8B-B14F-4D97-AF65-F5344CB8AC3E}">
        <p14:creationId xmlns:p14="http://schemas.microsoft.com/office/powerpoint/2010/main" val="345668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relatore sing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fxse008\Desktop\fermo-immagine16-9_orsoline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1450"/>
            <a:ext cx="9753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logo ticino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1288"/>
            <a:ext cx="197961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Sottotieolo"/>
          <p:cNvSpPr>
            <a:spLocks noGrp="1" noChangeArrowheads="1"/>
          </p:cNvSpPr>
          <p:nvPr>
            <p:ph type="subTitle" idx="1"/>
          </p:nvPr>
        </p:nvSpPr>
        <p:spPr>
          <a:xfrm>
            <a:off x="1691680" y="2283718"/>
            <a:ext cx="6840760" cy="36004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0" anchor="t"/>
          <a:lstStyle>
            <a:lvl1pPr marL="0" indent="0">
              <a:spcAft>
                <a:spcPts val="0"/>
              </a:spcAft>
              <a:buFont typeface="Wingdings" pitchFamily="2" charset="2"/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it-IT" altLang="it-CH" noProof="0" dirty="0"/>
              <a:t>Fare clic per modificare lo stile del sottotitolo dello schema</a:t>
            </a:r>
          </a:p>
        </p:txBody>
      </p:sp>
      <p:sp>
        <p:nvSpPr>
          <p:cNvPr id="16" name="Titolo"/>
          <p:cNvSpPr>
            <a:spLocks noGrp="1"/>
          </p:cNvSpPr>
          <p:nvPr>
            <p:ph type="title"/>
          </p:nvPr>
        </p:nvSpPr>
        <p:spPr>
          <a:xfrm>
            <a:off x="1691680" y="1692000"/>
            <a:ext cx="6840760" cy="59171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spc="-5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  <a:endParaRPr lang="it-CH" dirty="0"/>
          </a:p>
        </p:txBody>
      </p:sp>
      <p:sp>
        <p:nvSpPr>
          <p:cNvPr id="36" name="Segnaposto immagine 2"/>
          <p:cNvSpPr>
            <a:spLocks noGrp="1"/>
          </p:cNvSpPr>
          <p:nvPr>
            <p:ph type="pic" idx="13"/>
          </p:nvPr>
        </p:nvSpPr>
        <p:spPr>
          <a:xfrm>
            <a:off x="7236296" y="3075806"/>
            <a:ext cx="1368016" cy="1368016"/>
          </a:xfrm>
        </p:spPr>
        <p:txBody>
          <a:bodyPr anchor="t"/>
          <a:lstStyle>
            <a:lvl1pPr marL="0" indent="0" algn="ctr">
              <a:spcAft>
                <a:spcPts val="0"/>
              </a:spcAft>
              <a:buNone/>
              <a:defRPr sz="800">
                <a:solidFill>
                  <a:schemeClr val="bg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dirty="0"/>
              <a:t>Fare clic sull'icona per inserire un'immagine</a:t>
            </a:r>
            <a:endParaRPr lang="it-CH" noProof="0" dirty="0"/>
          </a:p>
        </p:txBody>
      </p:sp>
      <p:sp>
        <p:nvSpPr>
          <p:cNvPr id="11" name="Segnaposto testo 2"/>
          <p:cNvSpPr>
            <a:spLocks noGrp="1"/>
          </p:cNvSpPr>
          <p:nvPr>
            <p:ph type="body" idx="10"/>
          </p:nvPr>
        </p:nvSpPr>
        <p:spPr>
          <a:xfrm>
            <a:off x="1691680" y="3291830"/>
            <a:ext cx="4968552" cy="339196"/>
          </a:xfrm>
        </p:spPr>
        <p:txBody>
          <a:bodyPr anchor="t">
            <a:spAutoFit/>
          </a:bodyPr>
          <a:lstStyle>
            <a:lvl1pPr marL="0" indent="0">
              <a:spcAft>
                <a:spcPts val="0"/>
              </a:spcAft>
              <a:buNone/>
              <a:defRPr sz="1600" b="1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12" name="Segnaposto testo 3"/>
          <p:cNvSpPr>
            <a:spLocks noGrp="1"/>
          </p:cNvSpPr>
          <p:nvPr>
            <p:ph type="body" sz="half" idx="2"/>
          </p:nvPr>
        </p:nvSpPr>
        <p:spPr>
          <a:xfrm>
            <a:off x="1691680" y="3507854"/>
            <a:ext cx="4320480" cy="246863"/>
          </a:xfrm>
        </p:spPr>
        <p:txBody>
          <a:bodyPr anchor="t">
            <a:spAutoFit/>
          </a:bodyPr>
          <a:lstStyle>
            <a:lvl1pPr marL="0" indent="0">
              <a:spcAft>
                <a:spcPts val="0"/>
              </a:spcAft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13" name="Segnaposto testo 3"/>
          <p:cNvSpPr>
            <a:spLocks noGrp="1"/>
          </p:cNvSpPr>
          <p:nvPr>
            <p:ph type="body" sz="half" idx="12"/>
          </p:nvPr>
        </p:nvSpPr>
        <p:spPr>
          <a:xfrm>
            <a:off x="1691680" y="4011910"/>
            <a:ext cx="4320480" cy="246863"/>
          </a:xfrm>
        </p:spPr>
        <p:txBody>
          <a:bodyPr anchor="t">
            <a:spAutoFit/>
          </a:bodyPr>
          <a:lstStyle>
            <a:lvl1pPr marL="0" indent="0">
              <a:spcAft>
                <a:spcPts val="0"/>
              </a:spcAft>
              <a:buNone/>
              <a:defRPr sz="1000" b="1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761368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fin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fxse008\Desktop\fermo-immagine16-9_orsoline_cortile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171450"/>
            <a:ext cx="9753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6"/>
          <p:cNvSpPr txBox="1">
            <a:spLocks noChangeArrowheads="1"/>
          </p:cNvSpPr>
          <p:nvPr userDrawn="1"/>
        </p:nvSpPr>
        <p:spPr bwMode="auto">
          <a:xfrm>
            <a:off x="1692275" y="3867150"/>
            <a:ext cx="4319588" cy="13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Aft>
                <a:spcPts val="600"/>
              </a:spcAft>
              <a:buClrTx/>
              <a:buSzTx/>
              <a:defRPr/>
            </a:pPr>
            <a:r>
              <a:rPr lang="it-CH" altLang="it-CH" sz="1000" dirty="0"/>
              <a:t>Repubblica e Cantone Ticino</a:t>
            </a:r>
          </a:p>
        </p:txBody>
      </p:sp>
      <p:pic>
        <p:nvPicPr>
          <p:cNvPr id="8" name="Picture 5" descr="C:\Users\FXSE008\Desktop\TI-bianc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0"/>
            <a:ext cx="3421063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olo"/>
          <p:cNvSpPr>
            <a:spLocks noGrp="1"/>
          </p:cNvSpPr>
          <p:nvPr>
            <p:ph type="title"/>
          </p:nvPr>
        </p:nvSpPr>
        <p:spPr>
          <a:xfrm>
            <a:off x="1691680" y="1692000"/>
            <a:ext cx="6840760" cy="59171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spc="-5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  <a:endParaRPr lang="it-CH" dirty="0"/>
          </a:p>
        </p:txBody>
      </p:sp>
      <p:sp>
        <p:nvSpPr>
          <p:cNvPr id="29" name="Segnaposto testo 2"/>
          <p:cNvSpPr>
            <a:spLocks noGrp="1"/>
          </p:cNvSpPr>
          <p:nvPr>
            <p:ph type="body" idx="10"/>
          </p:nvPr>
        </p:nvSpPr>
        <p:spPr>
          <a:xfrm>
            <a:off x="1691680" y="2571750"/>
            <a:ext cx="4320480" cy="180000"/>
          </a:xfrm>
        </p:spPr>
        <p:txBody>
          <a:bodyPr anchor="t"/>
          <a:lstStyle>
            <a:lvl1pPr marL="0" indent="0">
              <a:spcAft>
                <a:spcPts val="0"/>
              </a:spcAft>
              <a:buNone/>
              <a:defRPr sz="1000" b="1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31" name="Segnaposto testo 3"/>
          <p:cNvSpPr>
            <a:spLocks noGrp="1"/>
          </p:cNvSpPr>
          <p:nvPr>
            <p:ph type="body" sz="half" idx="2"/>
          </p:nvPr>
        </p:nvSpPr>
        <p:spPr>
          <a:xfrm>
            <a:off x="1691680" y="2751750"/>
            <a:ext cx="4320480" cy="246863"/>
          </a:xfrm>
        </p:spPr>
        <p:txBody>
          <a:bodyPr anchor="t">
            <a:spAutoFit/>
          </a:bodyPr>
          <a:lstStyle>
            <a:lvl1pPr marL="0" indent="0">
              <a:spcAft>
                <a:spcPts val="0"/>
              </a:spcAft>
              <a:buNone/>
              <a:defRPr sz="1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32" name="Segnaposto testo 2"/>
          <p:cNvSpPr>
            <a:spLocks noGrp="1"/>
          </p:cNvSpPr>
          <p:nvPr>
            <p:ph type="body" idx="11"/>
          </p:nvPr>
        </p:nvSpPr>
        <p:spPr>
          <a:xfrm>
            <a:off x="1691680" y="4011910"/>
            <a:ext cx="4320480" cy="288032"/>
          </a:xfrm>
        </p:spPr>
        <p:txBody>
          <a:bodyPr anchor="t">
            <a:noAutofit/>
          </a:bodyPr>
          <a:lstStyle>
            <a:lvl1pPr marL="0" indent="0">
              <a:spcAft>
                <a:spcPts val="0"/>
              </a:spcAft>
              <a:buNone/>
              <a:defRPr sz="1000" b="1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2889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131888"/>
            <a:ext cx="7920037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46038" rIns="0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CH"/>
              <a:t>Fare clic per modificare gli stili del testo dello schema</a:t>
            </a:r>
          </a:p>
          <a:p>
            <a:pPr lvl="1"/>
            <a:r>
              <a:rPr lang="it-IT" altLang="it-CH"/>
              <a:t>Secondo livello</a:t>
            </a:r>
          </a:p>
          <a:p>
            <a:pPr lvl="2"/>
            <a:r>
              <a:rPr lang="it-IT" altLang="it-CH"/>
              <a:t>Terzo livello</a:t>
            </a:r>
          </a:p>
          <a:p>
            <a:pPr lvl="3"/>
            <a:r>
              <a:rPr lang="it-IT" altLang="it-CH"/>
              <a:t>Quarto livello</a:t>
            </a:r>
          </a:p>
          <a:p>
            <a:pPr lvl="4"/>
            <a:r>
              <a:rPr lang="it-IT" altLang="it-CH"/>
              <a:t>Quinto livello</a:t>
            </a:r>
          </a:p>
        </p:txBody>
      </p:sp>
      <p:sp>
        <p:nvSpPr>
          <p:cNvPr id="9" name="Text Box 27"/>
          <p:cNvSpPr txBox="1">
            <a:spLocks noChangeArrowheads="1"/>
          </p:cNvSpPr>
          <p:nvPr userDrawn="1"/>
        </p:nvSpPr>
        <p:spPr bwMode="auto">
          <a:xfrm>
            <a:off x="7307263" y="4876800"/>
            <a:ext cx="1441450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46038" rIns="0" bIns="46038">
            <a:spAutoFit/>
          </a:bodyPr>
          <a:lstStyle>
            <a:lvl1pPr marL="342900" indent="-342900"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it-IT" altLang="it-CH" sz="800" dirty="0">
                <a:solidFill>
                  <a:schemeClr val="bg2">
                    <a:lumMod val="50000"/>
                  </a:schemeClr>
                </a:solidFill>
              </a:rPr>
              <a:t>pag. </a:t>
            </a:r>
            <a:fld id="{875517DA-D90A-4EC7-A265-2A0F18C79C7E}" type="slidenum">
              <a:rPr lang="it-IT" altLang="it-CH" sz="800" smtClean="0">
                <a:solidFill>
                  <a:schemeClr val="bg2">
                    <a:lumMod val="50000"/>
                  </a:schemeClr>
                </a:solidFill>
              </a:rPr>
              <a:pPr algn="r">
                <a:defRPr/>
              </a:pPr>
              <a:t>‹Nr.›</a:t>
            </a:fld>
            <a:endParaRPr lang="it-IT" altLang="it-CH" sz="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ttangolo 12"/>
          <p:cNvSpPr/>
          <p:nvPr userDrawn="1"/>
        </p:nvSpPr>
        <p:spPr>
          <a:xfrm>
            <a:off x="0" y="-20638"/>
            <a:ext cx="9144000" cy="8334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CH" dirty="0">
              <a:cs typeface="Arial" panose="020B0604020202020204" pitchFamily="34" charset="0"/>
            </a:endParaRPr>
          </a:p>
        </p:txBody>
      </p:sp>
      <p:sp>
        <p:nvSpPr>
          <p:cNvPr id="1029" name="Rectangle 15"/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684213" y="339725"/>
            <a:ext cx="8207375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CH"/>
              <a:t>Titolo dell’argomento</a:t>
            </a:r>
          </a:p>
        </p:txBody>
      </p:sp>
      <p:sp>
        <p:nvSpPr>
          <p:cNvPr id="1050" name="Text Box 26"/>
          <p:cNvSpPr txBox="1">
            <a:spLocks noChangeArrowheads="1"/>
          </p:cNvSpPr>
          <p:nvPr/>
        </p:nvSpPr>
        <p:spPr bwMode="auto">
          <a:xfrm>
            <a:off x="5508625" y="80169"/>
            <a:ext cx="3240088" cy="20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46038" rIns="0" bIns="46038">
            <a:spAutoFit/>
          </a:bodyPr>
          <a:lstStyle>
            <a:lvl1pPr marL="342900" indent="-342900"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algn="r">
              <a:buClrTx/>
              <a:buSzTx/>
              <a:buFontTx/>
              <a:buNone/>
              <a:defRPr/>
            </a:pPr>
            <a:r>
              <a:rPr lang="it-IT" altLang="it-CH" sz="7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CSRF 10.09.2026 – LAFE / RF</a:t>
            </a:r>
          </a:p>
        </p:txBody>
      </p:sp>
      <p:sp>
        <p:nvSpPr>
          <p:cNvPr id="1051" name="Text Box 27"/>
          <p:cNvSpPr txBox="1">
            <a:spLocks noChangeArrowheads="1"/>
          </p:cNvSpPr>
          <p:nvPr/>
        </p:nvSpPr>
        <p:spPr bwMode="auto">
          <a:xfrm>
            <a:off x="5508625" y="211138"/>
            <a:ext cx="3240088" cy="20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46038" rIns="0" bIns="46038">
            <a:spAutoFit/>
          </a:bodyPr>
          <a:lstStyle>
            <a:lvl1pPr marL="342900" indent="-342900"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1pPr>
            <a:lvl2pPr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2pPr>
            <a:lvl3pPr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3pPr>
            <a:lvl4pPr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4pPr>
            <a:lvl5pPr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algn="r">
              <a:buClrTx/>
              <a:buSzTx/>
              <a:buFontTx/>
              <a:buNone/>
              <a:defRPr/>
            </a:pPr>
            <a:r>
              <a:rPr lang="it-IT" altLang="it-CH" sz="7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Avv. Simone Albisetti</a:t>
            </a:r>
          </a:p>
        </p:txBody>
      </p:sp>
      <p:pic>
        <p:nvPicPr>
          <p:cNvPr id="1032" name="Picture 9" descr="C:\Users\fxse008\Desktop\Risorsa 1.png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71438"/>
            <a:ext cx="3937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413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358775" indent="-358775" algn="l" rtl="0" eaLnBrk="0" fontAlgn="base" hangingPunct="0">
        <a:spcBef>
          <a:spcPct val="0"/>
        </a:spcBef>
        <a:spcAft>
          <a:spcPts val="1200"/>
        </a:spcAft>
        <a:buClr>
          <a:schemeClr val="accent1"/>
        </a:buClr>
        <a:buSzPct val="100000"/>
        <a:buFont typeface="Arial" pitchFamily="34" charset="0"/>
        <a:buChar char="●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358775" algn="l" rtl="0" eaLnBrk="0" fontAlgn="base" hangingPunct="0">
        <a:spcBef>
          <a:spcPct val="0"/>
        </a:spcBef>
        <a:spcAft>
          <a:spcPts val="1000"/>
        </a:spcAft>
        <a:buClr>
          <a:schemeClr val="accent1"/>
        </a:buClr>
        <a:buSzPct val="100000"/>
        <a:buFont typeface="Arial" pitchFamily="34" charset="0"/>
        <a:buChar char="●"/>
        <a:defRPr sz="2000">
          <a:solidFill>
            <a:schemeClr val="tx1"/>
          </a:solidFill>
          <a:latin typeface="+mn-lt"/>
        </a:defRPr>
      </a:lvl2pPr>
      <a:lvl3pPr marL="1079500" indent="-358775" algn="l" rtl="0" eaLnBrk="0" fontAlgn="base" hangingPunct="0">
        <a:spcBef>
          <a:spcPct val="0"/>
        </a:spcBef>
        <a:spcAft>
          <a:spcPct val="30000"/>
        </a:spcAft>
        <a:buClr>
          <a:schemeClr val="accent1"/>
        </a:buClr>
        <a:buFont typeface="Courier New" pitchFamily="49" charset="0"/>
        <a:buChar char="o"/>
        <a:defRPr sz="1600">
          <a:solidFill>
            <a:schemeClr val="tx1"/>
          </a:solidFill>
          <a:latin typeface="+mn-lt"/>
        </a:defRPr>
      </a:lvl3pPr>
      <a:lvl4pPr marL="1439863" indent="-358775" algn="l" rtl="0" eaLnBrk="0" fontAlgn="base" hangingPunct="0">
        <a:spcBef>
          <a:spcPct val="0"/>
        </a:spcBef>
        <a:spcAft>
          <a:spcPct val="30000"/>
        </a:spcAft>
        <a:buClr>
          <a:schemeClr val="accent1"/>
        </a:buClr>
        <a:buFont typeface="Courier New" pitchFamily="49" charset="0"/>
        <a:buChar char="o"/>
        <a:defRPr sz="1600">
          <a:solidFill>
            <a:schemeClr val="tx1"/>
          </a:solidFill>
          <a:latin typeface="+mn-lt"/>
        </a:defRPr>
      </a:lvl4pPr>
      <a:lvl5pPr marL="1798638" indent="-358775" algn="l" rtl="0" eaLnBrk="0" fontAlgn="base" hangingPunct="0">
        <a:spcBef>
          <a:spcPct val="0"/>
        </a:spcBef>
        <a:spcAft>
          <a:spcPct val="30000"/>
        </a:spcAft>
        <a:buClr>
          <a:schemeClr val="accent1"/>
        </a:buClr>
        <a:buFont typeface="Courier New" pitchFamily="49" charset="0"/>
        <a:buChar char="o"/>
        <a:defRPr sz="1600">
          <a:solidFill>
            <a:schemeClr val="tx1"/>
          </a:solidFill>
          <a:latin typeface="+mn-lt"/>
        </a:defRPr>
      </a:lvl5pPr>
      <a:lvl6pPr marL="2393950" indent="-177800" algn="l" rtl="0" fontAlgn="base">
        <a:lnSpc>
          <a:spcPct val="90000"/>
        </a:lnSpc>
        <a:spcBef>
          <a:spcPct val="0"/>
        </a:spcBef>
        <a:spcAft>
          <a:spcPct val="30000"/>
        </a:spcAft>
        <a:buClr>
          <a:srgbClr val="CC3300"/>
        </a:buClr>
        <a:buFont typeface="Symbol" pitchFamily="18" charset="2"/>
        <a:buChar char="·"/>
        <a:defRPr sz="1200">
          <a:solidFill>
            <a:schemeClr val="tx1"/>
          </a:solidFill>
          <a:latin typeface="+mn-lt"/>
        </a:defRPr>
      </a:lvl6pPr>
      <a:lvl7pPr marL="2851150" indent="-177800" algn="l" rtl="0" fontAlgn="base">
        <a:lnSpc>
          <a:spcPct val="90000"/>
        </a:lnSpc>
        <a:spcBef>
          <a:spcPct val="0"/>
        </a:spcBef>
        <a:spcAft>
          <a:spcPct val="30000"/>
        </a:spcAft>
        <a:buClr>
          <a:srgbClr val="CC3300"/>
        </a:buClr>
        <a:buFont typeface="Symbol" pitchFamily="18" charset="2"/>
        <a:buChar char="·"/>
        <a:defRPr sz="1200">
          <a:solidFill>
            <a:schemeClr val="tx1"/>
          </a:solidFill>
          <a:latin typeface="+mn-lt"/>
        </a:defRPr>
      </a:lvl7pPr>
      <a:lvl8pPr marL="3308350" indent="-177800" algn="l" rtl="0" fontAlgn="base">
        <a:lnSpc>
          <a:spcPct val="90000"/>
        </a:lnSpc>
        <a:spcBef>
          <a:spcPct val="0"/>
        </a:spcBef>
        <a:spcAft>
          <a:spcPct val="30000"/>
        </a:spcAft>
        <a:buClr>
          <a:srgbClr val="CC3300"/>
        </a:buClr>
        <a:buFont typeface="Symbol" pitchFamily="18" charset="2"/>
        <a:buChar char="·"/>
        <a:defRPr sz="1200">
          <a:solidFill>
            <a:schemeClr val="tx1"/>
          </a:solidFill>
          <a:latin typeface="+mn-lt"/>
        </a:defRPr>
      </a:lvl8pPr>
      <a:lvl9pPr marL="3765550" indent="-177800" algn="l" rtl="0" fontAlgn="base">
        <a:lnSpc>
          <a:spcPct val="90000"/>
        </a:lnSpc>
        <a:spcBef>
          <a:spcPct val="0"/>
        </a:spcBef>
        <a:spcAft>
          <a:spcPct val="30000"/>
        </a:spcAft>
        <a:buClr>
          <a:srgbClr val="CC3300"/>
        </a:buClr>
        <a:buFont typeface="Symbol" pitchFamily="18" charset="2"/>
        <a:buChar char="·"/>
        <a:defRPr sz="1200">
          <a:solidFill>
            <a:schemeClr val="tx1"/>
          </a:solidFill>
          <a:latin typeface="+mn-lt"/>
        </a:defRPr>
      </a:lvl9pPr>
    </p:bodyStyle>
    <p:otherStyle>
      <a:defPPr>
        <a:defRPr lang="it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1"/>
          <p:cNvSpPr>
            <a:spLocks noGrp="1"/>
          </p:cNvSpPr>
          <p:nvPr>
            <p:ph type="subTitle" idx="1"/>
          </p:nvPr>
        </p:nvSpPr>
        <p:spPr>
          <a:xfrm>
            <a:off x="1691680" y="2427734"/>
            <a:ext cx="6840760" cy="360040"/>
          </a:xfrm>
        </p:spPr>
        <p:txBody>
          <a:bodyPr/>
          <a:lstStyle/>
          <a:p>
            <a:r>
              <a:rPr lang="it-CH" dirty="0"/>
              <a:t>Temi e giurisprudenza scelta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CH" dirty="0"/>
              <a:t>L’ufficiale del registro fondiario e il rinvio del richiedente all’Autorità di I. istanza LAFE 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rPr lang="it-CH" dirty="0"/>
              <a:t>Avv. Simone Albisetti, LL.M.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CH" dirty="0"/>
              <a:t>Capo sezione dei registri</a:t>
            </a:r>
          </a:p>
        </p:txBody>
      </p:sp>
      <p:sp>
        <p:nvSpPr>
          <p:cNvPr id="6" name="Segnaposto testo 5"/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it-CH" dirty="0"/>
              <a:t>Lucerna, 10 </a:t>
            </a:r>
            <a:r>
              <a:rPr lang="it-CH"/>
              <a:t>settembre 2026</a:t>
            </a:r>
            <a:endParaRPr lang="it-CH" dirty="0"/>
          </a:p>
        </p:txBody>
      </p:sp>
      <p:sp>
        <p:nvSpPr>
          <p:cNvPr id="7" name="Segnaposto immagine 6"/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98554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contenuto 17">
            <a:extLst>
              <a:ext uri="{FF2B5EF4-FFF2-40B4-BE49-F238E27FC236}">
                <a16:creationId xmlns:a16="http://schemas.microsoft.com/office/drawing/2014/main" id="{7ED31FF5-4777-49E2-8893-9FBF2D650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098306"/>
            <a:ext cx="7920000" cy="3600400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>
                <a:solidFill>
                  <a:schemeClr val="accent1"/>
                </a:solidFill>
              </a:rPr>
              <a:t>Temi</a:t>
            </a:r>
          </a:p>
        </p:txBody>
      </p:sp>
      <p:grpSp>
        <p:nvGrpSpPr>
          <p:cNvPr id="3" name="Gruppo 2"/>
          <p:cNvGrpSpPr/>
          <p:nvPr/>
        </p:nvGrpSpPr>
        <p:grpSpPr>
          <a:xfrm>
            <a:off x="683568" y="2732639"/>
            <a:ext cx="3779243" cy="769441"/>
            <a:chOff x="545327" y="1592490"/>
            <a:chExt cx="3779243" cy="769441"/>
          </a:xfrm>
        </p:grpSpPr>
        <p:grpSp>
          <p:nvGrpSpPr>
            <p:cNvPr id="4" name="Gruppo 3"/>
            <p:cNvGrpSpPr/>
            <p:nvPr/>
          </p:nvGrpSpPr>
          <p:grpSpPr>
            <a:xfrm>
              <a:off x="545327" y="1592490"/>
              <a:ext cx="648000" cy="769441"/>
              <a:chOff x="484045" y="1440090"/>
              <a:chExt cx="648000" cy="769441"/>
            </a:xfrm>
          </p:grpSpPr>
          <p:sp>
            <p:nvSpPr>
              <p:cNvPr id="6" name="Rettangolo 5"/>
              <p:cNvSpPr/>
              <p:nvPr/>
            </p:nvSpPr>
            <p:spPr bwMode="auto">
              <a:xfrm>
                <a:off x="484045" y="1496766"/>
                <a:ext cx="648000" cy="64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vert="horz" wrap="square" lIns="0" tIns="46038" rIns="0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450850" marR="0" indent="-45085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60000"/>
                  </a:spcAft>
                  <a:buClr>
                    <a:srgbClr val="CC3300"/>
                  </a:buClr>
                  <a:buSzPct val="120000"/>
                  <a:buFont typeface="Wingdings" pitchFamily="2" charset="2"/>
                  <a:buNone/>
                  <a:tabLst/>
                </a:pPr>
                <a:endParaRPr kumimoji="0" lang="it-CH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7" name="CasellaDiTesto 6"/>
              <p:cNvSpPr txBox="1"/>
              <p:nvPr/>
            </p:nvSpPr>
            <p:spPr>
              <a:xfrm>
                <a:off x="503538" y="1440090"/>
                <a:ext cx="612388" cy="76944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>
                  <a:buClrTx/>
                  <a:buSzTx/>
                  <a:buFontTx/>
                </a:pPr>
                <a:r>
                  <a:rPr lang="it-CH" sz="4400" b="1" spc="50" dirty="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accent1">
                        <a:tint val="3000"/>
                        <a:alpha val="95000"/>
                      </a:schemeClr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latin typeface="+mn-lt"/>
                  </a:rPr>
                  <a:t>2</a:t>
                </a:r>
              </a:p>
            </p:txBody>
          </p:sp>
        </p:grpSp>
        <p:sp>
          <p:nvSpPr>
            <p:cNvPr id="5" name="CasellaDiTesto 4"/>
            <p:cNvSpPr txBox="1"/>
            <p:nvPr/>
          </p:nvSpPr>
          <p:spPr>
            <a:xfrm>
              <a:off x="1192570" y="1744997"/>
              <a:ext cx="3132000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>
                <a:spcAft>
                  <a:spcPts val="400"/>
                </a:spcAft>
                <a:buClr>
                  <a:srgbClr val="E32E2B"/>
                </a:buClr>
                <a:buSzPct val="90000"/>
              </a:pPr>
              <a:r>
                <a:rPr lang="it-CH" sz="2400" kern="0" cap="small" spc="-150" dirty="0">
                  <a:latin typeface="+mn-lt"/>
                </a:rPr>
                <a:t>Permesso B UE/AELS</a:t>
              </a:r>
            </a:p>
          </p:txBody>
        </p:sp>
      </p:grpSp>
      <p:grpSp>
        <p:nvGrpSpPr>
          <p:cNvPr id="8" name="Gruppo 7"/>
          <p:cNvGrpSpPr/>
          <p:nvPr/>
        </p:nvGrpSpPr>
        <p:grpSpPr>
          <a:xfrm>
            <a:off x="683568" y="3660473"/>
            <a:ext cx="3775868" cy="769441"/>
            <a:chOff x="545327" y="2404966"/>
            <a:chExt cx="3775868" cy="769441"/>
          </a:xfrm>
        </p:grpSpPr>
        <p:grpSp>
          <p:nvGrpSpPr>
            <p:cNvPr id="9" name="Gruppo 8"/>
            <p:cNvGrpSpPr/>
            <p:nvPr/>
          </p:nvGrpSpPr>
          <p:grpSpPr>
            <a:xfrm>
              <a:off x="545327" y="2404966"/>
              <a:ext cx="648000" cy="769441"/>
              <a:chOff x="469127" y="2336008"/>
              <a:chExt cx="648000" cy="769441"/>
            </a:xfrm>
          </p:grpSpPr>
          <p:sp>
            <p:nvSpPr>
              <p:cNvPr id="11" name="Rettangolo 10"/>
              <p:cNvSpPr/>
              <p:nvPr/>
            </p:nvSpPr>
            <p:spPr bwMode="auto">
              <a:xfrm>
                <a:off x="469127" y="2392684"/>
                <a:ext cx="648000" cy="64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vert="horz" wrap="square" lIns="0" tIns="46038" rIns="0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450850" marR="0" indent="-45085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60000"/>
                  </a:spcAft>
                  <a:buClr>
                    <a:srgbClr val="CC3300"/>
                  </a:buClr>
                  <a:buSzPct val="120000"/>
                  <a:buFont typeface="Wingdings" pitchFamily="2" charset="2"/>
                  <a:buNone/>
                  <a:tabLst/>
                </a:pPr>
                <a:endParaRPr kumimoji="0" lang="it-CH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2" name="CasellaDiTesto 11"/>
              <p:cNvSpPr txBox="1"/>
              <p:nvPr/>
            </p:nvSpPr>
            <p:spPr>
              <a:xfrm>
                <a:off x="488620" y="2336008"/>
                <a:ext cx="612388" cy="76944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>
                  <a:buClrTx/>
                  <a:buSzTx/>
                  <a:buFontTx/>
                </a:pPr>
                <a:r>
                  <a:rPr lang="it-CH" sz="4400" b="1" spc="50" dirty="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accent1">
                        <a:tint val="3000"/>
                        <a:alpha val="95000"/>
                      </a:schemeClr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latin typeface="+mn-lt"/>
                  </a:rPr>
                  <a:t>3</a:t>
                </a:r>
              </a:p>
            </p:txBody>
          </p:sp>
        </p:grpSp>
        <p:sp>
          <p:nvSpPr>
            <p:cNvPr id="10" name="CasellaDiTesto 9"/>
            <p:cNvSpPr txBox="1"/>
            <p:nvPr/>
          </p:nvSpPr>
          <p:spPr>
            <a:xfrm>
              <a:off x="1189195" y="2557042"/>
              <a:ext cx="3132000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>
                <a:spcAft>
                  <a:spcPts val="400"/>
                </a:spcAft>
                <a:buClr>
                  <a:srgbClr val="E32E2B"/>
                </a:buClr>
                <a:buSzPct val="90000"/>
              </a:pPr>
              <a:r>
                <a:rPr lang="it-CH" sz="2400" kern="0" cap="small" spc="-150" dirty="0"/>
                <a:t>Casi particolari</a:t>
              </a:r>
            </a:p>
          </p:txBody>
        </p:sp>
      </p:grpSp>
      <p:grpSp>
        <p:nvGrpSpPr>
          <p:cNvPr id="13" name="Gruppo 12"/>
          <p:cNvGrpSpPr/>
          <p:nvPr/>
        </p:nvGrpSpPr>
        <p:grpSpPr>
          <a:xfrm>
            <a:off x="4776277" y="1781029"/>
            <a:ext cx="3775868" cy="769441"/>
            <a:chOff x="545327" y="3216993"/>
            <a:chExt cx="3775868" cy="769441"/>
          </a:xfrm>
        </p:grpSpPr>
        <p:grpSp>
          <p:nvGrpSpPr>
            <p:cNvPr id="14" name="Gruppo 13"/>
            <p:cNvGrpSpPr/>
            <p:nvPr/>
          </p:nvGrpSpPr>
          <p:grpSpPr>
            <a:xfrm>
              <a:off x="545327" y="3216993"/>
              <a:ext cx="648000" cy="769441"/>
              <a:chOff x="485246" y="3040684"/>
              <a:chExt cx="648000" cy="769441"/>
            </a:xfrm>
          </p:grpSpPr>
          <p:sp>
            <p:nvSpPr>
              <p:cNvPr id="16" name="Rettangolo 15"/>
              <p:cNvSpPr/>
              <p:nvPr/>
            </p:nvSpPr>
            <p:spPr bwMode="auto">
              <a:xfrm>
                <a:off x="485246" y="3097360"/>
                <a:ext cx="648000" cy="64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vert="horz" wrap="square" lIns="0" tIns="46038" rIns="0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450850" marR="0" indent="-45085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60000"/>
                  </a:spcAft>
                  <a:buClr>
                    <a:srgbClr val="CC3300"/>
                  </a:buClr>
                  <a:buSzPct val="120000"/>
                  <a:buFont typeface="Wingdings" pitchFamily="2" charset="2"/>
                  <a:buNone/>
                  <a:tabLst/>
                </a:pPr>
                <a:endParaRPr kumimoji="0" lang="it-CH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7" name="CasellaDiTesto 16"/>
              <p:cNvSpPr txBox="1"/>
              <p:nvPr/>
            </p:nvSpPr>
            <p:spPr>
              <a:xfrm>
                <a:off x="504739" y="3040684"/>
                <a:ext cx="612388" cy="76944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>
                  <a:buClrTx/>
                  <a:buSzTx/>
                  <a:buFontTx/>
                </a:pPr>
                <a:r>
                  <a:rPr lang="it-CH" sz="4400" b="1" spc="50" dirty="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accent1">
                        <a:tint val="3000"/>
                        <a:alpha val="95000"/>
                      </a:schemeClr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latin typeface="+mn-lt"/>
                  </a:rPr>
                  <a:t>4</a:t>
                </a:r>
              </a:p>
            </p:txBody>
          </p:sp>
        </p:grpSp>
        <p:sp>
          <p:nvSpPr>
            <p:cNvPr id="15" name="CasellaDiTesto 14"/>
            <p:cNvSpPr txBox="1"/>
            <p:nvPr/>
          </p:nvSpPr>
          <p:spPr>
            <a:xfrm>
              <a:off x="1189195" y="3381094"/>
              <a:ext cx="3132000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>
                <a:spcAft>
                  <a:spcPts val="400"/>
                </a:spcAft>
                <a:buClr>
                  <a:srgbClr val="E32E2B"/>
                </a:buClr>
                <a:buSzPct val="90000"/>
              </a:pPr>
              <a:r>
                <a:rPr lang="it-CH" sz="2400" kern="0" cap="small" spc="-150" dirty="0">
                  <a:latin typeface="+mn-lt"/>
                </a:rPr>
                <a:t>Permesso G UE/AELS </a:t>
              </a:r>
            </a:p>
          </p:txBody>
        </p:sp>
      </p:grpSp>
      <p:grpSp>
        <p:nvGrpSpPr>
          <p:cNvPr id="23" name="Gruppo 22"/>
          <p:cNvGrpSpPr/>
          <p:nvPr/>
        </p:nvGrpSpPr>
        <p:grpSpPr>
          <a:xfrm>
            <a:off x="683568" y="1781029"/>
            <a:ext cx="3773406" cy="769441"/>
            <a:chOff x="4786125" y="1592939"/>
            <a:chExt cx="3773406" cy="769441"/>
          </a:xfrm>
        </p:grpSpPr>
        <p:grpSp>
          <p:nvGrpSpPr>
            <p:cNvPr id="24" name="Gruppo 23"/>
            <p:cNvGrpSpPr/>
            <p:nvPr/>
          </p:nvGrpSpPr>
          <p:grpSpPr>
            <a:xfrm>
              <a:off x="4786125" y="1592939"/>
              <a:ext cx="648000" cy="769441"/>
              <a:chOff x="4014157" y="1249290"/>
              <a:chExt cx="648000" cy="769441"/>
            </a:xfrm>
          </p:grpSpPr>
          <p:sp>
            <p:nvSpPr>
              <p:cNvPr id="26" name="Rettangolo 25"/>
              <p:cNvSpPr/>
              <p:nvPr/>
            </p:nvSpPr>
            <p:spPr bwMode="auto">
              <a:xfrm>
                <a:off x="4014157" y="1305966"/>
                <a:ext cx="648000" cy="64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vert="horz" wrap="square" lIns="0" tIns="46038" rIns="0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450850" marR="0" indent="-45085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60000"/>
                  </a:spcAft>
                  <a:buClr>
                    <a:srgbClr val="CC3300"/>
                  </a:buClr>
                  <a:buSzPct val="120000"/>
                  <a:buFont typeface="Wingdings" pitchFamily="2" charset="2"/>
                  <a:buNone/>
                  <a:tabLst/>
                </a:pPr>
                <a:endParaRPr kumimoji="0" lang="it-CH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7" name="CasellaDiTesto 26"/>
              <p:cNvSpPr txBox="1"/>
              <p:nvPr/>
            </p:nvSpPr>
            <p:spPr>
              <a:xfrm>
                <a:off x="4033650" y="1249290"/>
                <a:ext cx="612388" cy="76944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>
                  <a:buClrTx/>
                  <a:buSzTx/>
                  <a:buFontTx/>
                </a:pPr>
                <a:r>
                  <a:rPr lang="it-CH" sz="4400" b="1" spc="50" dirty="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accent1">
                        <a:tint val="3000"/>
                        <a:alpha val="95000"/>
                      </a:schemeClr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latin typeface="+mn-lt"/>
                  </a:rPr>
                  <a:t>1</a:t>
                </a:r>
              </a:p>
            </p:txBody>
          </p:sp>
        </p:grpSp>
        <p:sp>
          <p:nvSpPr>
            <p:cNvPr id="25" name="CasellaDiTesto 24"/>
            <p:cNvSpPr txBox="1"/>
            <p:nvPr/>
          </p:nvSpPr>
          <p:spPr>
            <a:xfrm>
              <a:off x="5427531" y="1744131"/>
              <a:ext cx="3132000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>
                <a:spcAft>
                  <a:spcPts val="400"/>
                </a:spcAft>
                <a:buClr>
                  <a:srgbClr val="E32E2B"/>
                </a:buClr>
                <a:buSzPct val="90000"/>
              </a:pPr>
              <a:r>
                <a:rPr lang="it-CH" sz="2400" kern="0" cap="small" spc="-150" dirty="0">
                  <a:latin typeface="+mn-lt"/>
                </a:rPr>
                <a:t>Fondamenti</a:t>
              </a:r>
            </a:p>
          </p:txBody>
        </p:sp>
      </p:grpSp>
      <p:grpSp>
        <p:nvGrpSpPr>
          <p:cNvPr id="33" name="Gruppo 32"/>
          <p:cNvGrpSpPr/>
          <p:nvPr/>
        </p:nvGrpSpPr>
        <p:grpSpPr>
          <a:xfrm>
            <a:off x="4776277" y="2748381"/>
            <a:ext cx="3775868" cy="769441"/>
            <a:chOff x="545327" y="3216993"/>
            <a:chExt cx="3775868" cy="769441"/>
          </a:xfrm>
        </p:grpSpPr>
        <p:grpSp>
          <p:nvGrpSpPr>
            <p:cNvPr id="34" name="Gruppo 33"/>
            <p:cNvGrpSpPr/>
            <p:nvPr/>
          </p:nvGrpSpPr>
          <p:grpSpPr>
            <a:xfrm>
              <a:off x="545327" y="3216993"/>
              <a:ext cx="648000" cy="769441"/>
              <a:chOff x="485246" y="3040684"/>
              <a:chExt cx="648000" cy="769441"/>
            </a:xfrm>
          </p:grpSpPr>
          <p:sp>
            <p:nvSpPr>
              <p:cNvPr id="36" name="Rettangolo 35"/>
              <p:cNvSpPr/>
              <p:nvPr/>
            </p:nvSpPr>
            <p:spPr bwMode="auto">
              <a:xfrm>
                <a:off x="485246" y="3097360"/>
                <a:ext cx="648000" cy="64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vert="horz" wrap="square" lIns="0" tIns="46038" rIns="0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450850" marR="0" indent="-45085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60000"/>
                  </a:spcAft>
                  <a:buClr>
                    <a:srgbClr val="CC3300"/>
                  </a:buClr>
                  <a:buSzPct val="120000"/>
                  <a:buFont typeface="Wingdings" pitchFamily="2" charset="2"/>
                  <a:buNone/>
                  <a:tabLst/>
                </a:pPr>
                <a:endParaRPr kumimoji="0" lang="it-CH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7" name="CasellaDiTesto 36"/>
              <p:cNvSpPr txBox="1"/>
              <p:nvPr/>
            </p:nvSpPr>
            <p:spPr>
              <a:xfrm>
                <a:off x="504739" y="3040684"/>
                <a:ext cx="612388" cy="76944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>
                  <a:buClrTx/>
                  <a:buSzTx/>
                  <a:buFontTx/>
                </a:pPr>
                <a:r>
                  <a:rPr lang="it-CH" sz="4400" b="1" spc="50" dirty="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accent1">
                        <a:tint val="3000"/>
                        <a:alpha val="95000"/>
                      </a:schemeClr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latin typeface="+mn-lt"/>
                  </a:rPr>
                  <a:t>5</a:t>
                </a:r>
              </a:p>
            </p:txBody>
          </p:sp>
        </p:grpSp>
        <p:sp>
          <p:nvSpPr>
            <p:cNvPr id="35" name="CasellaDiTesto 34"/>
            <p:cNvSpPr txBox="1"/>
            <p:nvPr/>
          </p:nvSpPr>
          <p:spPr>
            <a:xfrm>
              <a:off x="1189195" y="3369991"/>
              <a:ext cx="3132000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>
                <a:spcAft>
                  <a:spcPts val="400"/>
                </a:spcAft>
                <a:buClr>
                  <a:srgbClr val="E32E2B"/>
                </a:buClr>
                <a:buSzPct val="90000"/>
              </a:pPr>
              <a:r>
                <a:rPr lang="it-CH" sz="2400" kern="0" cap="small" spc="-150" dirty="0">
                  <a:latin typeface="+mn-lt"/>
                </a:rPr>
                <a:t>Conclusione</a:t>
              </a:r>
            </a:p>
          </p:txBody>
        </p:sp>
      </p:grpSp>
      <p:grpSp>
        <p:nvGrpSpPr>
          <p:cNvPr id="38" name="Gruppo 37"/>
          <p:cNvGrpSpPr/>
          <p:nvPr/>
        </p:nvGrpSpPr>
        <p:grpSpPr>
          <a:xfrm>
            <a:off x="4776277" y="3694435"/>
            <a:ext cx="3775868" cy="769441"/>
            <a:chOff x="545327" y="4029020"/>
            <a:chExt cx="3775868" cy="769441"/>
          </a:xfrm>
        </p:grpSpPr>
        <p:grpSp>
          <p:nvGrpSpPr>
            <p:cNvPr id="39" name="Gruppo 38"/>
            <p:cNvGrpSpPr/>
            <p:nvPr/>
          </p:nvGrpSpPr>
          <p:grpSpPr>
            <a:xfrm>
              <a:off x="545327" y="4029020"/>
              <a:ext cx="648000" cy="769441"/>
              <a:chOff x="522145" y="3876620"/>
              <a:chExt cx="648000" cy="769441"/>
            </a:xfrm>
          </p:grpSpPr>
          <p:sp>
            <p:nvSpPr>
              <p:cNvPr id="41" name="Rettangolo 40"/>
              <p:cNvSpPr/>
              <p:nvPr/>
            </p:nvSpPr>
            <p:spPr bwMode="auto">
              <a:xfrm>
                <a:off x="522145" y="3933296"/>
                <a:ext cx="648000" cy="648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vert="horz" wrap="square" lIns="0" tIns="46038" rIns="0" bIns="46038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450850" marR="0" indent="-45085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60000"/>
                  </a:spcAft>
                  <a:buClr>
                    <a:srgbClr val="CC3300"/>
                  </a:buClr>
                  <a:buSzPct val="120000"/>
                  <a:buFont typeface="Wingdings" pitchFamily="2" charset="2"/>
                  <a:buNone/>
                  <a:tabLst/>
                </a:pPr>
                <a:endParaRPr kumimoji="0" lang="it-CH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2" name="CasellaDiTesto 41"/>
              <p:cNvSpPr txBox="1"/>
              <p:nvPr/>
            </p:nvSpPr>
            <p:spPr>
              <a:xfrm>
                <a:off x="541638" y="3876620"/>
                <a:ext cx="612388" cy="76944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>
                  <a:buClrTx/>
                  <a:buSzTx/>
                  <a:buFontTx/>
                </a:pPr>
                <a:r>
                  <a:rPr lang="it-CH" sz="4400" b="1" spc="50" dirty="0">
                    <a:ln w="13500">
                      <a:solidFill>
                        <a:schemeClr val="accent1">
                          <a:shade val="2500"/>
                          <a:alpha val="6500"/>
                        </a:schemeClr>
                      </a:solidFill>
                      <a:prstDash val="solid"/>
                    </a:ln>
                    <a:solidFill>
                      <a:schemeClr val="accent1">
                        <a:tint val="3000"/>
                        <a:alpha val="95000"/>
                      </a:schemeClr>
                    </a:solidFill>
                    <a:effectLst>
                      <a:innerShdw blurRad="50900" dist="38500" dir="13500000">
                        <a:srgbClr val="000000">
                          <a:alpha val="60000"/>
                        </a:srgbClr>
                      </a:innerShdw>
                    </a:effectLst>
                    <a:latin typeface="+mn-lt"/>
                  </a:rPr>
                  <a:t>6</a:t>
                </a:r>
              </a:p>
            </p:txBody>
          </p:sp>
        </p:grpSp>
        <p:sp>
          <p:nvSpPr>
            <p:cNvPr id="40" name="CasellaDiTesto 39"/>
            <p:cNvSpPr txBox="1"/>
            <p:nvPr/>
          </p:nvSpPr>
          <p:spPr>
            <a:xfrm>
              <a:off x="1189195" y="4177229"/>
              <a:ext cx="3132000" cy="4616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 anchor="ctr">
              <a:spAutoFit/>
            </a:bodyPr>
            <a:lstStyle/>
            <a:p>
              <a:pPr>
                <a:spcAft>
                  <a:spcPts val="400"/>
                </a:spcAft>
                <a:buClr>
                  <a:srgbClr val="E32E2B"/>
                </a:buClr>
                <a:buSzPct val="90000"/>
              </a:pPr>
              <a:r>
                <a:rPr lang="it-CH" sz="2400" kern="0" cap="small" spc="-150" dirty="0">
                  <a:latin typeface="+mn-lt"/>
                </a:rPr>
                <a:t>Bibliografia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317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 bwMode="auto">
          <a:xfrm>
            <a:off x="-449706" y="1894883"/>
            <a:ext cx="10058399" cy="11239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46038" rIns="0" bIns="46038" numCol="1" rtlCol="0" anchor="ctr" anchorCtr="0" compatLnSpc="1">
            <a:prstTxWarp prst="textNoShape">
              <a:avLst/>
            </a:prstTxWarp>
          </a:bodyPr>
          <a:lstStyle/>
          <a:p>
            <a:pPr marL="450850" marR="0" indent="-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buNone/>
              <a:tabLst/>
            </a:pPr>
            <a:endParaRPr kumimoji="0" lang="it-CH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78652" y="1819658"/>
            <a:ext cx="1273948" cy="1274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0" tIns="46038" rIns="0" bIns="46038" numCol="1" rtlCol="0" anchor="ctr" anchorCtr="0" compatLnSpc="1">
            <a:prstTxWarp prst="textNoShape">
              <a:avLst/>
            </a:prstTxWarp>
          </a:bodyPr>
          <a:lstStyle/>
          <a:p>
            <a:pPr marL="450850" marR="0" indent="-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buNone/>
              <a:tabLst/>
            </a:pPr>
            <a:endParaRPr kumimoji="0" lang="it-CH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49524" y="1733583"/>
            <a:ext cx="932204" cy="144655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it-CH" sz="8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+mn-lt"/>
              </a:rPr>
              <a:t>1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838325" y="2033864"/>
            <a:ext cx="7305675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>
              <a:spcAft>
                <a:spcPts val="400"/>
              </a:spcAft>
              <a:buClr>
                <a:srgbClr val="E32E2B"/>
              </a:buClr>
              <a:buSzPct val="90000"/>
            </a:pPr>
            <a:r>
              <a:rPr lang="it-CH" sz="4800" kern="0" cap="small" spc="-150" dirty="0"/>
              <a:t>Fondamenti</a:t>
            </a:r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FBA6EEF4-F934-423E-B7B6-61D3C9186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2309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it-CH" sz="2400" b="1" dirty="0">
                <a:solidFill>
                  <a:schemeClr val="accent1"/>
                </a:solidFill>
              </a:rPr>
              <a:t>Scopo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Art. 1 LAFE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i="1" dirty="0"/>
              <a:t>La presente legge limita l’acquisto di fondi da parte di persone all’estero, per evitare l’eccessivo dominio straniero del suolo indigeno</a:t>
            </a:r>
            <a:r>
              <a:rPr lang="it-CH" sz="2400" dirty="0"/>
              <a:t>.</a:t>
            </a:r>
          </a:p>
          <a:p>
            <a:pPr marL="447675" indent="-447675">
              <a:spcAft>
                <a:spcPts val="1000"/>
              </a:spcAft>
              <a:buNone/>
            </a:pPr>
            <a:endParaRPr lang="it-CH" sz="25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Fondamenti</a:t>
            </a:r>
          </a:p>
        </p:txBody>
      </p:sp>
    </p:spTree>
    <p:extLst>
      <p:ext uri="{BB962C8B-B14F-4D97-AF65-F5344CB8AC3E}">
        <p14:creationId xmlns:p14="http://schemas.microsoft.com/office/powerpoint/2010/main" val="185145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it-CH" sz="2400" b="1" dirty="0">
                <a:solidFill>
                  <a:schemeClr val="accent1"/>
                </a:solidFill>
              </a:rPr>
              <a:t>Sistema di autorizzazione (I) </a:t>
            </a:r>
          </a:p>
          <a:p>
            <a:pPr marL="0" indent="0">
              <a:buNone/>
            </a:pPr>
            <a:r>
              <a:rPr lang="it-CH" sz="2400" dirty="0"/>
              <a:t>Se un negozio giuridico concerne l’acquisto di un fondo soggetto all’obbligo di autorizzazione LAFE (e non si tratta di una fattispecie per la quale è prevista un’eccezione, art. 7 LAFE), l’iscrizione a registro fondiario può avvenire solo al momento in cui è stata rilasciata all’acquirente </a:t>
            </a:r>
            <a:r>
              <a:rPr lang="it-CH" sz="2400" dirty="0">
                <a:solidFill>
                  <a:srgbClr val="FF0000"/>
                </a:solidFill>
              </a:rPr>
              <a:t>un’autorizzazione</a:t>
            </a:r>
            <a:r>
              <a:rPr lang="it-CH" sz="2400" dirty="0"/>
              <a:t>, cresciuta in giudicato.</a:t>
            </a:r>
          </a:p>
          <a:p>
            <a:pPr marL="447675" indent="-447675">
              <a:spcAft>
                <a:spcPts val="1000"/>
              </a:spcAft>
              <a:buNone/>
            </a:pPr>
            <a:endParaRPr lang="it-CH" sz="25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Fondamenti</a:t>
            </a:r>
          </a:p>
        </p:txBody>
      </p:sp>
    </p:spTree>
    <p:extLst>
      <p:ext uri="{BB962C8B-B14F-4D97-AF65-F5344CB8AC3E}">
        <p14:creationId xmlns:p14="http://schemas.microsoft.com/office/powerpoint/2010/main" val="147524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77373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endParaRPr lang="it-CH" sz="24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Sistema di autorizzazione (II)</a:t>
            </a:r>
          </a:p>
          <a:p>
            <a:pPr marL="0" indent="0">
              <a:spcAft>
                <a:spcPts val="0"/>
              </a:spcAft>
              <a:buNone/>
            </a:pPr>
            <a:endParaRPr lang="it-CH" sz="3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>
                <a:solidFill>
                  <a:srgbClr val="00B050"/>
                </a:solidFill>
              </a:rPr>
              <a:t>Tre condizioni </a:t>
            </a:r>
            <a:r>
              <a:rPr lang="it-CH" sz="2400" dirty="0"/>
              <a:t>cumulative per l’obbligo di autorizzazione:</a:t>
            </a:r>
          </a:p>
          <a:p>
            <a:pPr marL="0" indent="0">
              <a:spcAft>
                <a:spcPts val="0"/>
              </a:spcAft>
              <a:buNone/>
            </a:pPr>
            <a:endParaRPr lang="it-CH" sz="100" dirty="0"/>
          </a:p>
          <a:p>
            <a:pPr marL="361950" indent="-361950">
              <a:spcAft>
                <a:spcPts val="0"/>
              </a:spcAft>
              <a:buAutoNum type="arabicPeriod"/>
            </a:pPr>
            <a:r>
              <a:rPr lang="it-CH" sz="2400" dirty="0"/>
              <a:t>l’acquirente deve essere una persona all’estero ai sensi LAFE (obbligo di autorizzazione soggettivo);</a:t>
            </a:r>
          </a:p>
          <a:p>
            <a:pPr marL="361950" indent="-361950">
              <a:spcAft>
                <a:spcPts val="0"/>
              </a:spcAft>
              <a:buAutoNum type="arabicPeriod"/>
            </a:pPr>
            <a:r>
              <a:rPr lang="it-CH" sz="2400" dirty="0"/>
              <a:t>l’oggetto del negozio giuridico è un fondo soggetto ad autorizzazione (obbligo d’autorizzazione oggettivo secondo lo scopo d’uso del fondo);</a:t>
            </a:r>
          </a:p>
          <a:p>
            <a:pPr marL="361950" indent="-361950">
              <a:spcAft>
                <a:spcPts val="0"/>
              </a:spcAft>
              <a:buAutoNum type="arabicPeriod"/>
            </a:pPr>
            <a:r>
              <a:rPr lang="it-CH" sz="2400" dirty="0"/>
              <a:t>il diritto acquisito corrisponde ai sensi della LAFE all’acquisto di un fondo</a:t>
            </a:r>
            <a:r>
              <a:rPr lang="it-CH" sz="2400" b="1" dirty="0"/>
              <a:t> </a:t>
            </a:r>
            <a:r>
              <a:rPr lang="it-CH" sz="2400" dirty="0"/>
              <a:t>(obbligo d’autorizzazione oggettivo secondo il tipo di diritto).</a:t>
            </a:r>
          </a:p>
          <a:p>
            <a:pPr marL="447675" indent="-447675">
              <a:spcAft>
                <a:spcPts val="1000"/>
              </a:spcAft>
              <a:buNone/>
            </a:pPr>
            <a:endParaRPr lang="it-CH" sz="25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Fondamenti</a:t>
            </a:r>
          </a:p>
        </p:txBody>
      </p:sp>
    </p:spTree>
    <p:extLst>
      <p:ext uri="{BB962C8B-B14F-4D97-AF65-F5344CB8AC3E}">
        <p14:creationId xmlns:p14="http://schemas.microsoft.com/office/powerpoint/2010/main" val="7082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it-CH" sz="2400" b="1" dirty="0">
                <a:solidFill>
                  <a:schemeClr val="accent1"/>
                </a:solidFill>
              </a:rPr>
              <a:t>Competenza dell’Ufficiale del registro fondiario (I)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Art. 18 cpv. 1 LAFE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i="1" dirty="0"/>
              <a:t>L’ufficiale del registro fondiario, </a:t>
            </a:r>
            <a:r>
              <a:rPr lang="it-CH" sz="2400" i="1" dirty="0">
                <a:solidFill>
                  <a:srgbClr val="00B050"/>
                </a:solidFill>
              </a:rPr>
              <a:t>se non può escludere a priori l’obbligo d’autorizzazione</a:t>
            </a:r>
            <a:r>
              <a:rPr lang="it-CH" sz="2400" i="1" dirty="0"/>
              <a:t>, sospende la procedura e assegna all’acquirente un termine di 30 giorni per chiedere l’autorizzazione o far accertare ch’egli non sottostà a tale obbligo; respinge la notificazione se l’acquirente non agisce nel termine prescritto o se l’autorizzazione è negata</a:t>
            </a:r>
            <a:r>
              <a:rPr lang="it-CH" sz="2400" dirty="0"/>
              <a:t>.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Fondamenti</a:t>
            </a:r>
          </a:p>
        </p:txBody>
      </p:sp>
    </p:spTree>
    <p:extLst>
      <p:ext uri="{BB962C8B-B14F-4D97-AF65-F5344CB8AC3E}">
        <p14:creationId xmlns:p14="http://schemas.microsoft.com/office/powerpoint/2010/main" val="52487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it-CH" sz="2400" b="1" dirty="0">
                <a:solidFill>
                  <a:schemeClr val="accent1"/>
                </a:solidFill>
              </a:rPr>
              <a:t>Competenza dell’Ufficiale del registro fondiario (II)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Art. 18 cpv. 1 OAFE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i="1" dirty="0"/>
              <a:t>Fatti salvi gli articoli 18a e 18b, l’ufficio del registro fondiario […] lasciano all’autorità di prima istanza, a cui rinviano il richiedente, la cura di procedere ad un esame approfondito dell’obbligo dell’autorizzazione e, se del caso, all’assunzione delle prove.</a:t>
            </a:r>
            <a:endParaRPr lang="it-CH" sz="24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Fondamenti</a:t>
            </a:r>
          </a:p>
        </p:txBody>
      </p:sp>
    </p:spTree>
    <p:extLst>
      <p:ext uri="{BB962C8B-B14F-4D97-AF65-F5344CB8AC3E}">
        <p14:creationId xmlns:p14="http://schemas.microsoft.com/office/powerpoint/2010/main" val="186210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2B2EE2-BFA8-4729-B80B-934284A6F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Fondamenti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83312-1CC3-4247-AEB3-4E7EC4C8B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7" y="1131590"/>
            <a:ext cx="8093173" cy="3600400"/>
          </a:xfrm>
        </p:spPr>
        <p:txBody>
          <a:bodyPr/>
          <a:lstStyle/>
          <a:p>
            <a:pPr marL="0" indent="0">
              <a:buNone/>
            </a:pPr>
            <a:r>
              <a:rPr lang="it-IT" sz="2400" dirty="0"/>
              <a:t>Se sono dati i tre presupposti per l’obbligo di autorizzazione</a:t>
            </a:r>
            <a:br>
              <a:rPr lang="it-IT" sz="2400" dirty="0"/>
            </a:br>
            <a:r>
              <a:rPr lang="it-IT" sz="2400" dirty="0"/>
              <a:t>-&gt; Competenza esclusiva Autorità di I. istanza LAFE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IT" sz="2400" dirty="0"/>
              <a:t>L’Ufficio del registro fondiario </a:t>
            </a:r>
            <a:r>
              <a:rPr lang="it-IT" sz="2400" dirty="0">
                <a:solidFill>
                  <a:srgbClr val="00B050"/>
                </a:solidFill>
              </a:rPr>
              <a:t>può</a:t>
            </a:r>
            <a:r>
              <a:rPr lang="it-IT" sz="2400" dirty="0"/>
              <a:t> iscrivere direttamente a mastro: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Acquisti di fondi da parte di stranieri al beneficio di un permesso B UE/AELS, se dimostrato domicilio in Svizzera.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Acquisti di fondi che non necessitano di autorizzazione secondo art. 2 cpv. 2 LAFE. </a:t>
            </a:r>
          </a:p>
        </p:txBody>
      </p:sp>
    </p:spTree>
    <p:extLst>
      <p:ext uri="{BB962C8B-B14F-4D97-AF65-F5344CB8AC3E}">
        <p14:creationId xmlns:p14="http://schemas.microsoft.com/office/powerpoint/2010/main" val="42945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2B2EE2-BFA8-4729-B80B-934284A6F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Fondamenti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83312-1CC3-4247-AEB3-4E7EC4C8B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7" y="1131590"/>
            <a:ext cx="8021893" cy="3600400"/>
          </a:xfrm>
        </p:spPr>
        <p:txBody>
          <a:bodyPr/>
          <a:lstStyle/>
          <a:p>
            <a:pPr marL="0" indent="0">
              <a:buNone/>
            </a:pPr>
            <a:r>
              <a:rPr lang="it-IT" sz="2400" b="1" dirty="0">
                <a:solidFill>
                  <a:schemeClr val="accent1"/>
                </a:solidFill>
              </a:rPr>
              <a:t>Art. 2 cpv. 2 LAFE</a:t>
            </a:r>
            <a:endParaRPr lang="it-IT" sz="2400" dirty="0">
              <a:solidFill>
                <a:schemeClr val="accent1"/>
              </a:solidFill>
            </a:endParaRP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Stabilimento d’impresa (lett. a)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Abitazione principale (lett. b)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Eccezione ex art. 7 LAFE</a:t>
            </a:r>
          </a:p>
          <a:p>
            <a:pPr marL="719138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CH" sz="2400" dirty="0"/>
              <a:t>Eredi legittimi secondo diritto svizzero</a:t>
            </a:r>
          </a:p>
          <a:p>
            <a:pPr marL="719138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CH" sz="2400" dirty="0"/>
              <a:t>Parenti ascendenti/discendenti</a:t>
            </a:r>
          </a:p>
          <a:p>
            <a:pPr marL="719138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CH" sz="2400" dirty="0"/>
              <a:t>Comproprietari</a:t>
            </a:r>
          </a:p>
          <a:p>
            <a:pPr marL="719138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it-CH" sz="2400" dirty="0"/>
              <a:t>Frontaliere UE/AELS con permesso G</a:t>
            </a:r>
            <a:endParaRPr lang="it-IT" sz="2400" dirty="0"/>
          </a:p>
          <a:p>
            <a:pPr marL="0" indent="0">
              <a:buNone/>
            </a:pP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43663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 bwMode="auto">
          <a:xfrm>
            <a:off x="-1" y="1894883"/>
            <a:ext cx="9143999" cy="11239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46038" rIns="0" bIns="46038" numCol="1" rtlCol="0" anchor="ctr" anchorCtr="0" compatLnSpc="1">
            <a:prstTxWarp prst="textNoShape">
              <a:avLst/>
            </a:prstTxWarp>
          </a:bodyPr>
          <a:lstStyle/>
          <a:p>
            <a:pPr marL="450850" marR="0" indent="-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buNone/>
              <a:tabLst/>
            </a:pPr>
            <a:endParaRPr kumimoji="0" lang="it-C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78652" y="1819658"/>
            <a:ext cx="1273948" cy="1274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0" tIns="46038" rIns="0" bIns="46038" numCol="1" rtlCol="0" anchor="ctr" anchorCtr="0" compatLnSpc="1">
            <a:prstTxWarp prst="textNoShape">
              <a:avLst/>
            </a:prstTxWarp>
          </a:bodyPr>
          <a:lstStyle/>
          <a:p>
            <a:pPr marL="450850" marR="0" indent="-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buNone/>
              <a:tabLst/>
            </a:pPr>
            <a:endParaRPr kumimoji="0" lang="it-CH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49524" y="1733583"/>
            <a:ext cx="932204" cy="144655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it-CH" sz="8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+mn-lt"/>
              </a:rPr>
              <a:t>2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819275" y="1995193"/>
            <a:ext cx="7305675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>
              <a:spcAft>
                <a:spcPts val="400"/>
              </a:spcAft>
              <a:buClr>
                <a:srgbClr val="E32E2B"/>
              </a:buClr>
              <a:buSzPct val="90000"/>
            </a:pPr>
            <a:r>
              <a:rPr lang="it-CH" sz="5400" kern="0" cap="small" spc="-150" dirty="0"/>
              <a:t>Permesso B UE/AELS</a:t>
            </a:r>
          </a:p>
        </p:txBody>
      </p:sp>
    </p:spTree>
    <p:extLst>
      <p:ext uri="{BB962C8B-B14F-4D97-AF65-F5344CB8AC3E}">
        <p14:creationId xmlns:p14="http://schemas.microsoft.com/office/powerpoint/2010/main" val="260684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endParaRPr lang="it-CH" b="1" dirty="0">
              <a:solidFill>
                <a:schemeClr val="accent1"/>
              </a:solidFill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Accordo libera circolazione delle persone CH-UE 2002</a:t>
            </a:r>
            <a:endParaRPr lang="it-CH" sz="24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Art. 25 cpv. 1 Allegato I ALC: “</a:t>
            </a:r>
            <a:r>
              <a:rPr lang="it-CH" sz="2400" i="1" dirty="0">
                <a:solidFill>
                  <a:srgbClr val="00B050"/>
                </a:solidFill>
              </a:rPr>
              <a:t>Il cittadino di una parte contraente che gode di un diritto di soggiorno e che fissa la propria residenza principale nello Stato ospitante ha gli stessi diritti di un cittadino nazionale per quanto riguarda l'acquisto di immobili. </a:t>
            </a:r>
            <a:r>
              <a:rPr lang="it-CH" sz="2400" i="1" dirty="0"/>
              <a:t>Egli può, in qualsiasi momento, fissare la propria residenza principale nello Stato ospitante, conformemente alle norme nazionali, a prescindere dalla durata del suo impiego. La partenza dallo Stato ospitante non implica alcun obbligo di alienazione.”</a:t>
            </a:r>
            <a:endParaRPr lang="it-CH" sz="2400" dirty="0"/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447675" indent="-447675">
              <a:spcAft>
                <a:spcPts val="1000"/>
              </a:spcAft>
              <a:buNone/>
            </a:pPr>
            <a:endParaRPr lang="it-CH" sz="25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Permesso B UE/AELS</a:t>
            </a:r>
          </a:p>
        </p:txBody>
      </p:sp>
    </p:spTree>
    <p:extLst>
      <p:ext uri="{BB962C8B-B14F-4D97-AF65-F5344CB8AC3E}">
        <p14:creationId xmlns:p14="http://schemas.microsoft.com/office/powerpoint/2010/main" val="101166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endParaRPr lang="it-CH" b="1" dirty="0">
              <a:solidFill>
                <a:schemeClr val="accent1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Concetto base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Non è considerata persona all’estero il cittadino di uno Stato UE/AELS con </a:t>
            </a:r>
            <a:r>
              <a:rPr lang="it-CH" sz="2400" dirty="0">
                <a:solidFill>
                  <a:srgbClr val="0070C0"/>
                </a:solidFill>
              </a:rPr>
              <a:t>domicilio legale ed effettivo in Svizzera </a:t>
            </a:r>
            <a:r>
              <a:rPr lang="it-CH" sz="2400" dirty="0"/>
              <a:t>(art. 5 LAFE e art. 2 OAFE), ossia: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al beneficio di un </a:t>
            </a:r>
            <a:r>
              <a:rPr lang="it-CH" sz="2400" dirty="0">
                <a:solidFill>
                  <a:srgbClr val="00B050"/>
                </a:solidFill>
              </a:rPr>
              <a:t>permesso B UE/AELS </a:t>
            </a:r>
            <a:r>
              <a:rPr lang="it-CH" sz="2400" dirty="0"/>
              <a:t>valido, e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con il </a:t>
            </a:r>
            <a:r>
              <a:rPr lang="it-CH" sz="2400" i="1" dirty="0">
                <a:solidFill>
                  <a:srgbClr val="00B050"/>
                </a:solidFill>
              </a:rPr>
              <a:t>centro dei propri interessi </a:t>
            </a:r>
            <a:r>
              <a:rPr lang="it-CH" sz="2400" dirty="0"/>
              <a:t>personali, famigliari, sociali e economici in Svizzera e con l’</a:t>
            </a:r>
            <a:r>
              <a:rPr lang="it-CH" sz="2400" i="1" dirty="0">
                <a:solidFill>
                  <a:srgbClr val="00B050"/>
                </a:solidFill>
              </a:rPr>
              <a:t>intenzione di stabilirsi durevolmente </a:t>
            </a:r>
            <a:r>
              <a:rPr lang="it-CH" sz="2400" dirty="0"/>
              <a:t>(art. 23 CC).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447675" indent="-447675">
              <a:spcAft>
                <a:spcPts val="1000"/>
              </a:spcAft>
              <a:buNone/>
            </a:pPr>
            <a:endParaRPr lang="it-CH" sz="25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Permesso B UE/AELS</a:t>
            </a:r>
          </a:p>
        </p:txBody>
      </p:sp>
    </p:spTree>
    <p:extLst>
      <p:ext uri="{BB962C8B-B14F-4D97-AF65-F5344CB8AC3E}">
        <p14:creationId xmlns:p14="http://schemas.microsoft.com/office/powerpoint/2010/main" val="205969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endParaRPr lang="it-CH" b="1" dirty="0">
              <a:solidFill>
                <a:schemeClr val="accent1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Tutto chiaro da un punto di vista giuridico ma come concretizzare la verifica se non conosco la persona?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447675" indent="-447675">
              <a:spcAft>
                <a:spcPts val="1000"/>
              </a:spcAft>
              <a:buNone/>
            </a:pPr>
            <a:endParaRPr lang="it-CH" sz="25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Permesso B UE/AELS</a:t>
            </a:r>
          </a:p>
        </p:txBody>
      </p:sp>
    </p:spTree>
    <p:extLst>
      <p:ext uri="{BB962C8B-B14F-4D97-AF65-F5344CB8AC3E}">
        <p14:creationId xmlns:p14="http://schemas.microsoft.com/office/powerpoint/2010/main" val="350555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Documenti giustificativi – Prassi TI (I)</a:t>
            </a:r>
          </a:p>
          <a:p>
            <a:pPr marL="0" indent="0">
              <a:spcAft>
                <a:spcPts val="0"/>
              </a:spcAft>
              <a:buNone/>
            </a:pPr>
            <a:endParaRPr lang="it-CH" sz="800" b="1" dirty="0">
              <a:solidFill>
                <a:schemeClr val="accent1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Per l’iscrizione di un trapasso di fondo a favore di acquirente con permesso B UE/AELS, devono essere prodotti all’Ufficio dei registri almeno i seguenti documenti: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Permesso di dimora B UE/AELS valido (e firmato);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Attestazione del controllo abitanti sul domicilio;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Dichiarazione dell’istante attestante l’assenza di altro domicilio estero, il centro degli interessi in Svizzera e la presa d’atto delle conseguenze amministrative, civili e penali ex art. 25 ss. LAFE;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Permesso B UE/AELS</a:t>
            </a:r>
          </a:p>
        </p:txBody>
      </p:sp>
    </p:spTree>
    <p:extLst>
      <p:ext uri="{BB962C8B-B14F-4D97-AF65-F5344CB8AC3E}">
        <p14:creationId xmlns:p14="http://schemas.microsoft.com/office/powerpoint/2010/main" val="319252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Documenti giustificativi – Prassi TI (II)</a:t>
            </a:r>
          </a:p>
          <a:p>
            <a:pPr marL="0" indent="0">
              <a:spcAft>
                <a:spcPts val="0"/>
              </a:spcAft>
              <a:buNone/>
            </a:pPr>
            <a:endParaRPr lang="it-CH" sz="800" dirty="0"/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Attestazione circa l’assoggettamento fiscale illimitato;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Documento che attesta la partenza dall’estero (Italia: iscrizione A.I.R.E.; Germania: </a:t>
            </a:r>
            <a:r>
              <a:rPr lang="it-CH" sz="2400" i="1" dirty="0" err="1"/>
              <a:t>Abmeldebestätigung</a:t>
            </a:r>
            <a:r>
              <a:rPr lang="it-CH" sz="2400" dirty="0"/>
              <a:t>; Francia: </a:t>
            </a:r>
            <a:r>
              <a:rPr lang="it-CH" sz="2400" i="1" dirty="0" err="1"/>
              <a:t>Attestation</a:t>
            </a:r>
            <a:r>
              <a:rPr lang="it-CH" sz="2400" i="1" dirty="0"/>
              <a:t> de </a:t>
            </a:r>
            <a:r>
              <a:rPr lang="it-CH" sz="2400" i="1" dirty="0" err="1"/>
              <a:t>changement</a:t>
            </a:r>
            <a:r>
              <a:rPr lang="it-CH" sz="2400" i="1" dirty="0"/>
              <a:t> de </a:t>
            </a:r>
            <a:r>
              <a:rPr lang="it-CH" sz="2400" i="1" dirty="0" err="1"/>
              <a:t>domicile</a:t>
            </a:r>
            <a:r>
              <a:rPr lang="it-CH" sz="2400" dirty="0"/>
              <a:t>; ecc.);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Attestazione di affiliazione alla cassa malati;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Contratto di locazione dell’attuale dimora; 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Contratto di lavoro;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683568" y="290075"/>
            <a:ext cx="8208912" cy="432000"/>
          </a:xfrm>
        </p:spPr>
        <p:txBody>
          <a:bodyPr/>
          <a:lstStyle/>
          <a:p>
            <a:r>
              <a:rPr lang="it-CH" dirty="0"/>
              <a:t>Permesso B UE/AELS</a:t>
            </a:r>
          </a:p>
        </p:txBody>
      </p:sp>
    </p:spTree>
    <p:extLst>
      <p:ext uri="{BB962C8B-B14F-4D97-AF65-F5344CB8AC3E}">
        <p14:creationId xmlns:p14="http://schemas.microsoft.com/office/powerpoint/2010/main" val="338977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8" y="1203598"/>
            <a:ext cx="7920000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Documenti giustificativi – Prassi TI (III)</a:t>
            </a:r>
          </a:p>
          <a:p>
            <a:pPr marL="0" indent="0">
              <a:spcAft>
                <a:spcPts val="0"/>
              </a:spcAft>
              <a:buNone/>
            </a:pPr>
            <a:endParaRPr lang="it-CH" sz="1000" dirty="0"/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ev. Attestazione di scolarizzazione dei figli in Svizzera;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ev. Attestazione di immatricolazione di un’auto in Svizzera.</a:t>
            </a:r>
            <a:endParaRPr lang="it-CH" sz="900" dirty="0"/>
          </a:p>
          <a:p>
            <a:pPr marL="0" indent="0">
              <a:spcAft>
                <a:spcPts val="600"/>
              </a:spcAft>
              <a:buNone/>
            </a:pPr>
            <a:r>
              <a:rPr lang="it-CH" sz="2400" dirty="0"/>
              <a:t>Se coniugati anche per ev. moglie e figli (evidenza della scolarizzazione in Svizzera).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Permesso B UE/AELS</a:t>
            </a:r>
          </a:p>
        </p:txBody>
      </p:sp>
    </p:spTree>
    <p:extLst>
      <p:ext uri="{BB962C8B-B14F-4D97-AF65-F5344CB8AC3E}">
        <p14:creationId xmlns:p14="http://schemas.microsoft.com/office/powerpoint/2010/main" val="70695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endParaRPr lang="it-CH" b="1" dirty="0">
              <a:solidFill>
                <a:schemeClr val="accent1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Verifica del finanziamento?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Problema: finanziamento estero predominante / atto fiduciario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Verifica sistematica vs. parità di trattamento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Prassi TI: verifica puntuale solo in caso di elementi particolari ed </a:t>
            </a:r>
            <a:r>
              <a:rPr lang="it-CH" sz="2400" dirty="0" err="1"/>
              <a:t>ev</a:t>
            </a:r>
            <a:r>
              <a:rPr lang="it-CH" sz="2400" dirty="0"/>
              <a:t>. rinvio all’Autorità I. Istanza LAFE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it-CH" sz="2400" dirty="0"/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447675" indent="-447675">
              <a:spcAft>
                <a:spcPts val="1000"/>
              </a:spcAft>
              <a:buNone/>
            </a:pPr>
            <a:endParaRPr lang="it-CH" sz="25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Permesso B UE/AELS</a:t>
            </a:r>
          </a:p>
        </p:txBody>
      </p:sp>
    </p:spTree>
    <p:extLst>
      <p:ext uri="{BB962C8B-B14F-4D97-AF65-F5344CB8AC3E}">
        <p14:creationId xmlns:p14="http://schemas.microsoft.com/office/powerpoint/2010/main" val="425477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 bwMode="auto">
          <a:xfrm>
            <a:off x="-1" y="1894883"/>
            <a:ext cx="9143999" cy="11239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46038" rIns="0" bIns="46038" numCol="1" rtlCol="0" anchor="ctr" anchorCtr="0" compatLnSpc="1">
            <a:prstTxWarp prst="textNoShape">
              <a:avLst/>
            </a:prstTxWarp>
          </a:bodyPr>
          <a:lstStyle/>
          <a:p>
            <a:pPr marL="450850" marR="0" indent="-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buNone/>
              <a:tabLst/>
            </a:pPr>
            <a:endParaRPr kumimoji="0" lang="it-C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78652" y="1819658"/>
            <a:ext cx="1273948" cy="1274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0" tIns="46038" rIns="0" bIns="46038" numCol="1" rtlCol="0" anchor="ctr" anchorCtr="0" compatLnSpc="1">
            <a:prstTxWarp prst="textNoShape">
              <a:avLst/>
            </a:prstTxWarp>
          </a:bodyPr>
          <a:lstStyle/>
          <a:p>
            <a:pPr marL="450850" marR="0" indent="-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buNone/>
              <a:tabLst/>
            </a:pPr>
            <a:endParaRPr kumimoji="0" lang="it-CH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49524" y="1733583"/>
            <a:ext cx="932204" cy="144655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it-CH" sz="8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+mn-lt"/>
              </a:rPr>
              <a:t>3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819275" y="1995193"/>
            <a:ext cx="7305675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>
              <a:spcAft>
                <a:spcPts val="400"/>
              </a:spcAft>
              <a:buClr>
                <a:srgbClr val="E32E2B"/>
              </a:buClr>
              <a:buSzPct val="90000"/>
            </a:pPr>
            <a:r>
              <a:rPr lang="it-CH" sz="5400" kern="0" cap="small" spc="-150" dirty="0"/>
              <a:t>Casi particolari</a:t>
            </a:r>
          </a:p>
        </p:txBody>
      </p:sp>
    </p:spTree>
    <p:extLst>
      <p:ext uri="{BB962C8B-B14F-4D97-AF65-F5344CB8AC3E}">
        <p14:creationId xmlns:p14="http://schemas.microsoft.com/office/powerpoint/2010/main" val="218918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Tre fattispecie particolari</a:t>
            </a:r>
          </a:p>
          <a:p>
            <a:pPr marL="457200" indent="-457200">
              <a:spcAft>
                <a:spcPts val="0"/>
              </a:spcAft>
              <a:buAutoNum type="arabicPeriod"/>
              <a:tabLst>
                <a:tab pos="360363" algn="l"/>
              </a:tabLst>
            </a:pPr>
            <a:r>
              <a:rPr lang="it-CH" sz="2400" dirty="0"/>
              <a:t>Acquisto di un fondo </a:t>
            </a:r>
            <a:r>
              <a:rPr lang="it-CH" sz="2400" i="1" dirty="0"/>
              <a:t>prima</a:t>
            </a:r>
            <a:r>
              <a:rPr lang="it-CH" sz="2400" dirty="0"/>
              <a:t> dell’ottenimento del permesso B UE/AELS / </a:t>
            </a:r>
            <a:r>
              <a:rPr lang="it-CH" sz="2400" i="1" dirty="0"/>
              <a:t>prima</a:t>
            </a:r>
            <a:r>
              <a:rPr lang="it-CH" sz="2400" dirty="0"/>
              <a:t> del trasferimento in CH</a:t>
            </a:r>
          </a:p>
          <a:p>
            <a:pPr marL="457200" indent="-457200">
              <a:spcAft>
                <a:spcPts val="0"/>
              </a:spcAft>
              <a:buAutoNum type="arabicPeriod"/>
              <a:tabLst>
                <a:tab pos="360363" algn="l"/>
              </a:tabLst>
            </a:pPr>
            <a:r>
              <a:rPr lang="it-CH" sz="2400" dirty="0"/>
              <a:t>Domicilio di coniugi separati</a:t>
            </a:r>
          </a:p>
          <a:p>
            <a:pPr marL="457200" indent="-457200">
              <a:spcAft>
                <a:spcPts val="0"/>
              </a:spcAft>
              <a:buAutoNum type="arabicPeriod"/>
              <a:tabLst>
                <a:tab pos="360363" algn="l"/>
              </a:tabLst>
            </a:pPr>
            <a:r>
              <a:rPr lang="it-CH" sz="2400" dirty="0"/>
              <a:t>Domicilio di studenti in formazione</a:t>
            </a:r>
          </a:p>
          <a:p>
            <a:pPr marL="447675" indent="-447675">
              <a:spcAft>
                <a:spcPts val="1000"/>
              </a:spcAft>
              <a:buNone/>
            </a:pPr>
            <a:endParaRPr lang="it-CH" sz="25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Casi particolari</a:t>
            </a:r>
          </a:p>
        </p:txBody>
      </p:sp>
    </p:spTree>
    <p:extLst>
      <p:ext uri="{BB962C8B-B14F-4D97-AF65-F5344CB8AC3E}">
        <p14:creationId xmlns:p14="http://schemas.microsoft.com/office/powerpoint/2010/main" val="2706573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endParaRPr lang="it-CH" b="1" dirty="0">
              <a:solidFill>
                <a:schemeClr val="accent1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1. Acquisto di un fondo </a:t>
            </a:r>
            <a:r>
              <a:rPr lang="it-CH" sz="2400" b="1" i="1" dirty="0">
                <a:solidFill>
                  <a:schemeClr val="accent1"/>
                </a:solidFill>
              </a:rPr>
              <a:t>prima</a:t>
            </a:r>
            <a:r>
              <a:rPr lang="it-CH" sz="2400" b="1" dirty="0">
                <a:solidFill>
                  <a:schemeClr val="accent1"/>
                </a:solidFill>
              </a:rPr>
              <a:t> dell’ottenimento del permesso B UE/AELS / </a:t>
            </a:r>
            <a:r>
              <a:rPr lang="it-CH" sz="2400" b="1" i="1" dirty="0">
                <a:solidFill>
                  <a:schemeClr val="accent1"/>
                </a:solidFill>
              </a:rPr>
              <a:t>prima</a:t>
            </a:r>
            <a:r>
              <a:rPr lang="it-CH" sz="2400" b="1" dirty="0">
                <a:solidFill>
                  <a:schemeClr val="accent1"/>
                </a:solidFill>
              </a:rPr>
              <a:t> del trasferimento in CH</a:t>
            </a:r>
            <a:endParaRPr lang="it-CH" sz="500" dirty="0"/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Al momento dell’acquisto il domicilio in CH ex art. 23 CC è dato?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Impossibilità per Ufficiale RF di imporre oneri/condizioni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Cosa succede se si accerta successivamente che non è stato costituito il domicilio?</a:t>
            </a:r>
          </a:p>
          <a:p>
            <a:pPr marL="447675" indent="-447675">
              <a:spcAft>
                <a:spcPts val="1000"/>
              </a:spcAft>
              <a:buNone/>
            </a:pPr>
            <a:r>
              <a:rPr lang="it-CH" sz="2400" dirty="0"/>
              <a:t>-&gt; Dottrina divisa.</a:t>
            </a:r>
          </a:p>
          <a:p>
            <a:pPr marL="447675" indent="-447675">
              <a:spcAft>
                <a:spcPts val="1000"/>
              </a:spcAft>
              <a:buNone/>
            </a:pPr>
            <a:endParaRPr lang="it-CH" sz="25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Casi particolari</a:t>
            </a:r>
          </a:p>
        </p:txBody>
      </p:sp>
    </p:spTree>
    <p:extLst>
      <p:ext uri="{BB962C8B-B14F-4D97-AF65-F5344CB8AC3E}">
        <p14:creationId xmlns:p14="http://schemas.microsoft.com/office/powerpoint/2010/main" val="203296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2. Domicilio di coniugi separati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Fino al 31.12.1987 principio dell'unità del domicilio familiare: la moglie sposata aveva in linea di principio il domicilio del marito (!)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Dal 01.01.1988 principio della parità tra i coniugi: ciascun coniuge ha il proprio domicilio secondo le regole generali degli artt. 23 ss. CC.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Casi particolari</a:t>
            </a:r>
          </a:p>
        </p:txBody>
      </p:sp>
    </p:spTree>
    <p:extLst>
      <p:ext uri="{BB962C8B-B14F-4D97-AF65-F5344CB8AC3E}">
        <p14:creationId xmlns:p14="http://schemas.microsoft.com/office/powerpoint/2010/main" val="264514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2. Domicilio di coniugi separati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Di principio sarà quello dell’abitazione coniugale, poiché per le persone sposate hanno normalmente prevalenza </a:t>
            </a:r>
            <a:r>
              <a:rPr lang="it-CH" sz="2400" dirty="0">
                <a:solidFill>
                  <a:srgbClr val="00B050"/>
                </a:solidFill>
              </a:rPr>
              <a:t>i legami familiari</a:t>
            </a:r>
            <a:r>
              <a:rPr lang="it-CH" sz="2400" dirty="0"/>
              <a:t> rispetto a quelli professionali (DTF 88 III 135, consid. 1; DTF 125 I 54, consid. 2).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Importanza dei figli in comune (STF 2C_935/2018 del 18.06.2019).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Casi particolari</a:t>
            </a:r>
          </a:p>
        </p:txBody>
      </p:sp>
    </p:spTree>
    <p:extLst>
      <p:ext uri="{BB962C8B-B14F-4D97-AF65-F5344CB8AC3E}">
        <p14:creationId xmlns:p14="http://schemas.microsoft.com/office/powerpoint/2010/main" val="290308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2. Domicilio di coniugi separati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Sono tuttavia ipotizzabili due domicili differenti, ad esempio: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separazione dei coniugi prodromica del divorzio;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qualora i coniugi senza avere l’intenzione di separarsi devono vivere per motivi di lavoro in due città differenti e si incontrano secondo le circostanze alternativamente dall’uno o dall’altra.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Casi particolari</a:t>
            </a:r>
          </a:p>
        </p:txBody>
      </p:sp>
    </p:spTree>
    <p:extLst>
      <p:ext uri="{BB962C8B-B14F-4D97-AF65-F5344CB8AC3E}">
        <p14:creationId xmlns:p14="http://schemas.microsoft.com/office/powerpoint/2010/main" val="197444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2. Domicilio di coniugi separati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Elemento fondamentale: volontà del coniuge di abbandonare il domicilio coniugale per stabilirne uno nuovo proprio. 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Volontà manifestamente riconoscibile (STF 2C_278/2008 del 18.06.2008; STF 2C_413/2011 del 13.04.2012).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Casi particolari</a:t>
            </a:r>
          </a:p>
        </p:txBody>
      </p:sp>
    </p:spTree>
    <p:extLst>
      <p:ext uri="{BB962C8B-B14F-4D97-AF65-F5344CB8AC3E}">
        <p14:creationId xmlns:p14="http://schemas.microsoft.com/office/powerpoint/2010/main" val="98485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endParaRPr lang="it-CH" b="1" dirty="0">
              <a:solidFill>
                <a:schemeClr val="accent1"/>
              </a:solidFill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2. Domicilio di coniugi separati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Nel caso di dubbio giustificato, il domicilio coniugale precedente deve essere considerato come il domicilio del coniuge (DTF 115 II 120).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it-CH" sz="2400" dirty="0"/>
              <a:t>Nessuno può avere contemporaneamente il suo domicilio in più luoghi (art. 23 cpv. 2 CC).</a:t>
            </a:r>
          </a:p>
          <a:p>
            <a:pPr marL="447675" indent="-447675">
              <a:spcAft>
                <a:spcPts val="1000"/>
              </a:spcAft>
              <a:buNone/>
            </a:pPr>
            <a:endParaRPr lang="it-CH" sz="25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Casi particolari</a:t>
            </a:r>
          </a:p>
        </p:txBody>
      </p:sp>
    </p:spTree>
    <p:extLst>
      <p:ext uri="{BB962C8B-B14F-4D97-AF65-F5344CB8AC3E}">
        <p14:creationId xmlns:p14="http://schemas.microsoft.com/office/powerpoint/2010/main" val="394924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2. Domicilio di coniugi separati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Verwaltungsgericht GR (I) – </a:t>
            </a:r>
            <a:r>
              <a:rPr lang="it-CH" sz="2400" dirty="0" err="1"/>
              <a:t>Inc</a:t>
            </a:r>
            <a:r>
              <a:rPr lang="it-CH" sz="2400" dirty="0"/>
              <a:t>. n. U 18 54 del 14.05.2019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Permesso B; attestati di domicilio; contratto lavoro / locazione; licenza di condurre CH; tessera assicurazione malattia svizzera + pagamento premi assicurativi/utenze.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Mancavano elementi rilevanti per dimostrare un reale radicamento personale e sociale in CH: relazioni amicali o sociali; appartenenze associative; attività del tempo libero; abbonamenti ai trasporti pubblici e altri indizi di integrazione quotidiana stabile.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Casi particolari</a:t>
            </a:r>
          </a:p>
        </p:txBody>
      </p:sp>
    </p:spTree>
    <p:extLst>
      <p:ext uri="{BB962C8B-B14F-4D97-AF65-F5344CB8AC3E}">
        <p14:creationId xmlns:p14="http://schemas.microsoft.com/office/powerpoint/2010/main" val="282934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2. Domicilio di coniugi separati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Verwaltungsgericht GR (II) – </a:t>
            </a:r>
            <a:r>
              <a:rPr lang="it-CH" sz="2400" dirty="0" err="1"/>
              <a:t>Inc</a:t>
            </a:r>
            <a:r>
              <a:rPr lang="it-CH" sz="2400" dirty="0"/>
              <a:t>. n. U 17 81 del 29.11.2017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Dichiarazione congiunta dei coniugi che la loro convivenza era “considerevolmente compromessa” e che essi avevano pertanto domicili separati; versamento da parte del marito di un contributo mensile di mantenimento. 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Casi particolari</a:t>
            </a:r>
          </a:p>
        </p:txBody>
      </p:sp>
    </p:spTree>
    <p:extLst>
      <p:ext uri="{BB962C8B-B14F-4D97-AF65-F5344CB8AC3E}">
        <p14:creationId xmlns:p14="http://schemas.microsoft.com/office/powerpoint/2010/main" val="278615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2. Domicilio di coniugi separati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i="1" dirty="0"/>
              <a:t>Riassumendo: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Di principio i coniugi avranno un domicilio comune.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L’analisi di due domicili separati necessita di un’accurata e rigorosa istruttoria, che esula le facoltà dell’Ufficiale RF</a:t>
            </a:r>
          </a:p>
          <a:p>
            <a:pPr marL="0" indent="0">
              <a:spcAft>
                <a:spcPts val="0"/>
              </a:spcAft>
              <a:buNone/>
              <a:tabLst>
                <a:tab pos="360363" algn="l"/>
              </a:tabLst>
            </a:pPr>
            <a:r>
              <a:rPr lang="it-CH" sz="2400" dirty="0"/>
              <a:t>	-&gt; Rinvio all’Autorità di I. istanza LAFE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Casi particolari</a:t>
            </a:r>
          </a:p>
        </p:txBody>
      </p:sp>
    </p:spTree>
    <p:extLst>
      <p:ext uri="{BB962C8B-B14F-4D97-AF65-F5344CB8AC3E}">
        <p14:creationId xmlns:p14="http://schemas.microsoft.com/office/powerpoint/2010/main" val="325442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3. Domicilio di studenti in formazione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Art. 23 cpv. 1 CC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i="1" dirty="0"/>
              <a:t>la dimora a scopo di formazione o il collocamento di una persona in un istituto di educazione o di cura, in un ospedale o in un penitenziario </a:t>
            </a:r>
            <a:r>
              <a:rPr lang="it-CH" sz="2400" i="1" dirty="0">
                <a:solidFill>
                  <a:srgbClr val="00B050"/>
                </a:solidFill>
              </a:rPr>
              <a:t>non costituisce di per sé domicilio</a:t>
            </a:r>
            <a:r>
              <a:rPr lang="it-CH" sz="2400" dirty="0"/>
              <a:t>.</a:t>
            </a:r>
            <a:endParaRPr lang="it-CH" sz="500" dirty="0"/>
          </a:p>
          <a:p>
            <a:pPr marL="447675" indent="-447675">
              <a:spcAft>
                <a:spcPts val="1000"/>
              </a:spcAft>
              <a:buNone/>
            </a:pPr>
            <a:r>
              <a:rPr lang="it-CH" sz="2500" dirty="0"/>
              <a:t>-&gt; </a:t>
            </a:r>
            <a:r>
              <a:rPr lang="it-CH" sz="2500" i="1" dirty="0" err="1"/>
              <a:t>Sonderzweck</a:t>
            </a:r>
            <a:endParaRPr lang="it-CH" sz="2500" i="1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Casi particolari</a:t>
            </a:r>
          </a:p>
        </p:txBody>
      </p:sp>
    </p:spTree>
    <p:extLst>
      <p:ext uri="{BB962C8B-B14F-4D97-AF65-F5344CB8AC3E}">
        <p14:creationId xmlns:p14="http://schemas.microsoft.com/office/powerpoint/2010/main" val="47992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3. Domicilio di studenti in formazione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Principio: lo studente non crea un domicilio al luogo di studio.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Possibilità di confutazione ma dimostrazione del domicilio da valutare con metro di giudizio estremamente rigoroso (</a:t>
            </a:r>
            <a:r>
              <a:rPr lang="it-CH" sz="2400" i="1" dirty="0" err="1"/>
              <a:t>strenge</a:t>
            </a:r>
            <a:r>
              <a:rPr lang="it-CH" sz="2400" i="1" dirty="0"/>
              <a:t> </a:t>
            </a:r>
            <a:r>
              <a:rPr lang="it-CH" sz="2400" i="1" dirty="0" err="1"/>
              <a:t>Massstab</a:t>
            </a:r>
            <a:r>
              <a:rPr lang="it-CH" sz="2400" dirty="0"/>
              <a:t>).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Casi particolari</a:t>
            </a:r>
          </a:p>
        </p:txBody>
      </p:sp>
    </p:spTree>
    <p:extLst>
      <p:ext uri="{BB962C8B-B14F-4D97-AF65-F5344CB8AC3E}">
        <p14:creationId xmlns:p14="http://schemas.microsoft.com/office/powerpoint/2010/main" val="285900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3. Domicilio di studenti in formazione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Elementi concreti: attività lavorativa, integrazione sociale oltre il contesto scolastico, intenzione permanenza dopo gli studi, non rientro durante la vacanza (assenza</a:t>
            </a:r>
            <a:r>
              <a:rPr lang="it-CH" sz="2400" i="1" dirty="0"/>
              <a:t> animus </a:t>
            </a:r>
            <a:r>
              <a:rPr lang="it-CH" sz="2400" i="1" dirty="0" err="1"/>
              <a:t>revertendi</a:t>
            </a:r>
            <a:r>
              <a:rPr lang="it-CH" sz="2400" dirty="0"/>
              <a:t>).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-&gt; Capacità economiche / finanziamento?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Casi particolari</a:t>
            </a:r>
          </a:p>
        </p:txBody>
      </p:sp>
    </p:spTree>
    <p:extLst>
      <p:ext uri="{BB962C8B-B14F-4D97-AF65-F5344CB8AC3E}">
        <p14:creationId xmlns:p14="http://schemas.microsoft.com/office/powerpoint/2010/main" val="314709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683567" y="1131590"/>
            <a:ext cx="8096539" cy="3600400"/>
          </a:xfrm>
        </p:spPr>
        <p:txBody>
          <a:bodyPr/>
          <a:lstStyle/>
          <a:p>
            <a:pPr marL="0" indent="0">
              <a:spcAft>
                <a:spcPts val="0"/>
              </a:spcAft>
              <a:buNone/>
            </a:pPr>
            <a:r>
              <a:rPr lang="it-CH" sz="2400" b="1" dirty="0">
                <a:solidFill>
                  <a:schemeClr val="accent1"/>
                </a:solidFill>
              </a:rPr>
              <a:t>3. Domicilio di studenti in formazione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Giurisprudenza cantonale:</a:t>
            </a:r>
          </a:p>
          <a:p>
            <a:pPr>
              <a:spcAft>
                <a:spcPts val="0"/>
              </a:spcAft>
              <a:buFontTx/>
              <a:buChar char="-"/>
            </a:pPr>
            <a:r>
              <a:rPr lang="it-CH" sz="2400" dirty="0"/>
              <a:t>Domicilio riconosciuto: </a:t>
            </a:r>
            <a:r>
              <a:rPr lang="it-CH" sz="2400" dirty="0" err="1"/>
              <a:t>Cour</a:t>
            </a:r>
            <a:r>
              <a:rPr lang="it-CH" sz="2400" dirty="0"/>
              <a:t> de </a:t>
            </a:r>
            <a:r>
              <a:rPr lang="it-CH" sz="2400" dirty="0" err="1"/>
              <a:t>droit</a:t>
            </a:r>
            <a:r>
              <a:rPr lang="it-CH" sz="2400" dirty="0"/>
              <a:t> </a:t>
            </a:r>
            <a:r>
              <a:rPr lang="it-CH" sz="2400" dirty="0" err="1"/>
              <a:t>administratif</a:t>
            </a:r>
            <a:r>
              <a:rPr lang="it-CH" sz="2400" dirty="0"/>
              <a:t> et public VD </a:t>
            </a:r>
            <a:r>
              <a:rPr lang="it-CH" sz="2400" dirty="0" err="1"/>
              <a:t>Inc</a:t>
            </a:r>
            <a:r>
              <a:rPr lang="it-CH" sz="2400" dirty="0"/>
              <a:t>. n. FO.2003.0016 26.01.2005; SCCR TI 17.11.2014 in re F.M. n. 03/2014</a:t>
            </a:r>
          </a:p>
          <a:p>
            <a:pPr>
              <a:spcAft>
                <a:spcPts val="0"/>
              </a:spcAft>
              <a:buFontTx/>
              <a:buChar char="-"/>
            </a:pPr>
            <a:r>
              <a:rPr lang="it-CH" sz="2400" dirty="0"/>
              <a:t>Domicilio </a:t>
            </a:r>
            <a:r>
              <a:rPr lang="it-CH" sz="2400" u="sng" dirty="0"/>
              <a:t>non</a:t>
            </a:r>
            <a:r>
              <a:rPr lang="it-CH" sz="2400" dirty="0"/>
              <a:t> riconosciuto: Verwaltungsgericht ZH n. VB.2019.00460 19.11.2020; </a:t>
            </a:r>
            <a:r>
              <a:rPr lang="fr-FR" sz="2400" dirty="0"/>
              <a:t>Cour de droit administratif et public VD Inc. n. FO.2008.0006 10.12.2008; </a:t>
            </a:r>
            <a:r>
              <a:rPr lang="it-CH" sz="2400" dirty="0"/>
              <a:t>Verwaltungsgericht TG n. TVR 2006 n. 15 05.07.2006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Casi particolari</a:t>
            </a:r>
          </a:p>
        </p:txBody>
      </p:sp>
    </p:spTree>
    <p:extLst>
      <p:ext uri="{BB962C8B-B14F-4D97-AF65-F5344CB8AC3E}">
        <p14:creationId xmlns:p14="http://schemas.microsoft.com/office/powerpoint/2010/main" val="147696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 bwMode="auto">
          <a:xfrm>
            <a:off x="-1" y="1894883"/>
            <a:ext cx="9143999" cy="11239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46038" rIns="0" bIns="46038" numCol="1" rtlCol="0" anchor="ctr" anchorCtr="0" compatLnSpc="1">
            <a:prstTxWarp prst="textNoShape">
              <a:avLst/>
            </a:prstTxWarp>
          </a:bodyPr>
          <a:lstStyle/>
          <a:p>
            <a:pPr marL="450850" marR="0" indent="-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buNone/>
              <a:tabLst/>
            </a:pPr>
            <a:endParaRPr kumimoji="0" lang="it-C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78652" y="1819658"/>
            <a:ext cx="1273948" cy="1274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0" tIns="46038" rIns="0" bIns="46038" numCol="1" rtlCol="0" anchor="ctr" anchorCtr="0" compatLnSpc="1">
            <a:prstTxWarp prst="textNoShape">
              <a:avLst/>
            </a:prstTxWarp>
          </a:bodyPr>
          <a:lstStyle/>
          <a:p>
            <a:pPr marL="450850" marR="0" indent="-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buNone/>
              <a:tabLst/>
            </a:pPr>
            <a:endParaRPr kumimoji="0" lang="it-CH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49524" y="1733583"/>
            <a:ext cx="932204" cy="144655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it-CH" sz="8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+mn-lt"/>
              </a:rPr>
              <a:t>4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819275" y="1995193"/>
            <a:ext cx="7305675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>
              <a:spcAft>
                <a:spcPts val="400"/>
              </a:spcAft>
              <a:buClr>
                <a:srgbClr val="E32E2B"/>
              </a:buClr>
              <a:buSzPct val="90000"/>
            </a:pPr>
            <a:r>
              <a:rPr lang="it-CH" sz="5400" kern="0" cap="small" spc="-150" dirty="0"/>
              <a:t>Permesso G UE/AELS</a:t>
            </a:r>
          </a:p>
        </p:txBody>
      </p:sp>
    </p:spTree>
    <p:extLst>
      <p:ext uri="{BB962C8B-B14F-4D97-AF65-F5344CB8AC3E}">
        <p14:creationId xmlns:p14="http://schemas.microsoft.com/office/powerpoint/2010/main" val="355686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2B2EE2-BFA8-4729-B80B-934284A6F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Permesso G UE/AELS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83312-1CC3-4247-AEB3-4E7EC4C8B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2400" b="1" dirty="0">
                <a:solidFill>
                  <a:schemeClr val="accent1"/>
                </a:solidFill>
              </a:rPr>
              <a:t>Concetto base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IT" sz="2400" dirty="0"/>
              <a:t>Art. 7 LAFE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IT" sz="2400" i="1" dirty="0"/>
              <a:t>Non sottostanno all’obbligo dell’autorizzazione:</a:t>
            </a:r>
          </a:p>
          <a:p>
            <a:pPr marL="269875" indent="-269875">
              <a:spcAft>
                <a:spcPts val="0"/>
              </a:spcAft>
              <a:buNone/>
            </a:pPr>
            <a:r>
              <a:rPr lang="it-IT" sz="2400" i="1" dirty="0"/>
              <a:t>j. 	</a:t>
            </a:r>
            <a:r>
              <a:rPr lang="it-CH" sz="2400" i="1" dirty="0"/>
              <a:t>i cittadini seguenti che, come frontalieri, acquistano un’abitazione secondaria nella regione del loro luogo di lavoro […].</a:t>
            </a:r>
            <a:endParaRPr lang="it-IT" sz="2400" i="1" dirty="0"/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27957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2B2EE2-BFA8-4729-B80B-934284A6F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Permesso G UE/AELS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83312-1CC3-4247-AEB3-4E7EC4C8B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2400" b="1" dirty="0">
                <a:solidFill>
                  <a:schemeClr val="accent1"/>
                </a:solidFill>
              </a:rPr>
              <a:t>Concetto base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Scopo: permettere a un frontaliere UE/AELS di acquistare un pied-à-terre da utilizzare settimanalmente.</a:t>
            </a:r>
          </a:p>
          <a:p>
            <a:pPr marL="0" indent="0">
              <a:spcAft>
                <a:spcPts val="0"/>
              </a:spcAft>
              <a:buNone/>
            </a:pPr>
            <a:endParaRPr lang="it-CH" sz="500" dirty="0"/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Condizioni: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Statuto di frontaliere con permesso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Abitazione secondaria nel luogo di lavoro (KGVS A1 09 43 del 29 maggio 2009)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Acquisto solo persona fisica (non con vettore societario) e solo utilizzo personale (art. 8 OAFE)</a:t>
            </a:r>
          </a:p>
        </p:txBody>
      </p:sp>
    </p:spTree>
    <p:extLst>
      <p:ext uri="{BB962C8B-B14F-4D97-AF65-F5344CB8AC3E}">
        <p14:creationId xmlns:p14="http://schemas.microsoft.com/office/powerpoint/2010/main" val="45151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2B2EE2-BFA8-4729-B80B-934284A6F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Permesso G UE/AELS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83312-1CC3-4247-AEB3-4E7EC4C8B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2400" b="1" dirty="0">
                <a:solidFill>
                  <a:schemeClr val="accent1"/>
                </a:solidFill>
              </a:rPr>
              <a:t>Esame dell’Ufficiale RF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IT" sz="2400" dirty="0"/>
              <a:t>Art. 18a cpv. 3 OAFE 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i="1" dirty="0"/>
              <a:t>Nel caso di un acquisto di un’abitazione secondaria da parte di un frontaliere nella regione del suo luogo di lavoro (art. 7 lett. j n. 1 e 2 LAFE), si rinuncia al rinvio se:</a:t>
            </a:r>
          </a:p>
          <a:p>
            <a:pPr marL="360363" indent="-360363">
              <a:spcAft>
                <a:spcPts val="0"/>
              </a:spcAft>
              <a:buNone/>
            </a:pPr>
            <a:r>
              <a:rPr lang="it-CH" sz="2400" i="1" dirty="0"/>
              <a:t>a. 	l’acquirente presenta un permesso per frontalieri UE / AELS valido (art. 4 cpv. 1 OLCP);</a:t>
            </a:r>
          </a:p>
          <a:p>
            <a:pPr marL="360363" indent="-360363">
              <a:spcAft>
                <a:spcPts val="0"/>
              </a:spcAft>
              <a:buNone/>
            </a:pPr>
            <a:r>
              <a:rPr lang="it-CH" sz="2400" i="1" dirty="0"/>
              <a:t>b. 	l’acquirente dichiara in forma scritta di acquistare il fondo quale abitazione secondaria;</a:t>
            </a:r>
          </a:p>
          <a:p>
            <a:pPr marL="360363" indent="-360363">
              <a:spcAft>
                <a:spcPts val="0"/>
              </a:spcAft>
              <a:buNone/>
            </a:pPr>
            <a:r>
              <a:rPr lang="it-CH" sz="2400" i="1" dirty="0"/>
              <a:t>c. 	la superficie del fondo non supera i 1000 m</a:t>
            </a:r>
            <a:r>
              <a:rPr lang="it-CH" sz="2400" i="1" baseline="30000" dirty="0"/>
              <a:t>2</a:t>
            </a:r>
            <a:r>
              <a:rPr lang="it-CH" sz="24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490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2B2EE2-BFA8-4729-B80B-934284A6F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Permesso G UE/AELS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83312-1CC3-4247-AEB3-4E7EC4C8B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2400" b="1" dirty="0">
                <a:solidFill>
                  <a:schemeClr val="accent1"/>
                </a:solidFill>
              </a:rPr>
              <a:t>Obbligo di rinvio all’Autorità di I. Istanza LAFE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L’ufficiale RF </a:t>
            </a:r>
            <a:r>
              <a:rPr lang="it-CH" sz="2400" dirty="0">
                <a:solidFill>
                  <a:srgbClr val="FF0000"/>
                </a:solidFill>
              </a:rPr>
              <a:t>deve</a:t>
            </a:r>
            <a:r>
              <a:rPr lang="it-CH" sz="2400" dirty="0"/>
              <a:t> rinviare ogni acquisto di fondi superiori a 1000 m</a:t>
            </a:r>
            <a:r>
              <a:rPr lang="it-CH" sz="2400" baseline="30000" dirty="0"/>
              <a:t>2</a:t>
            </a:r>
            <a:r>
              <a:rPr lang="it-CH" sz="2400" dirty="0"/>
              <a:t>.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-&gt; Verifica conformità art. 12 lett. b. LAFE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/>
              <a:t>[</a:t>
            </a:r>
            <a:r>
              <a:rPr lang="it-CH" sz="2400" dirty="0"/>
              <a:t>analogia con l’acquisto di un’abitazione principale ex art. 2 cpv. 2 lett. b LAFE -&gt; 3000 m</a:t>
            </a:r>
            <a:r>
              <a:rPr lang="it-CH" sz="2400" baseline="30000" dirty="0"/>
              <a:t>2</a:t>
            </a:r>
            <a:r>
              <a:rPr lang="it-CH" sz="2400" dirty="0"/>
              <a:t>]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49315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2B2EE2-BFA8-4729-B80B-934284A6F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Permesso G UE/AELS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83312-1CC3-4247-AEB3-4E7EC4C8B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191551"/>
            <a:ext cx="7920000" cy="360040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it-IT" sz="2400" b="1" dirty="0">
                <a:solidFill>
                  <a:schemeClr val="accent1"/>
                </a:solidFill>
              </a:rPr>
              <a:t>Documenti giustificativi – Prassi TI (I)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it-CH" sz="2400" dirty="0"/>
              <a:t>Per l’iscrizione di un trapasso di fondo a favore di acquirente con permesso G UE/AELS, devono essere prodotti all’Ufficio dei registri almeno i seguenti documenti: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Permesso di dimora G UE/AELS valido (e firmato);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Contratto di lavoro;</a:t>
            </a:r>
          </a:p>
          <a:p>
            <a:pPr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it-CH" sz="2400" dirty="0"/>
              <a:t>Dichiarazione dell’istante che: </a:t>
            </a:r>
          </a:p>
          <a:p>
            <a:pPr marL="719138" indent="-268288">
              <a:spcAft>
                <a:spcPts val="0"/>
              </a:spcAft>
              <a:buFontTx/>
              <a:buChar char="-"/>
            </a:pPr>
            <a:r>
              <a:rPr lang="it-CH" sz="2400" dirty="0"/>
              <a:t>ha un contratto di lavoro valido, senza disdetta in corso o prevista, con attività lavorativa esclusivamente in Svizzera;			     </a:t>
            </a:r>
            <a:r>
              <a:rPr lang="it-CH" sz="1400" dirty="0"/>
              <a:t>[continua]</a:t>
            </a:r>
            <a:endParaRPr lang="it-IT" sz="1400" i="1" dirty="0"/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743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2B2EE2-BFA8-4729-B80B-934284A6F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Permesso G UE/AELS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83312-1CC3-4247-AEB3-4E7EC4C8B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244017"/>
            <a:ext cx="7920000" cy="360040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it-IT" sz="2400" b="1" dirty="0">
                <a:solidFill>
                  <a:schemeClr val="accent1"/>
                </a:solidFill>
              </a:rPr>
              <a:t>Documenti giustificativi – Prassi TI (II)</a:t>
            </a:r>
          </a:p>
          <a:p>
            <a:pPr marL="360363" indent="-360363">
              <a:spcAft>
                <a:spcPts val="600"/>
              </a:spcAft>
              <a:buFontTx/>
              <a:buChar char="-"/>
            </a:pPr>
            <a:r>
              <a:rPr lang="it-CH" sz="2400" dirty="0"/>
              <a:t>si impegna a utilizzare personalmente l’immobile come residenza secondaria per tutto il periodo in cui lavorerà nella regione come frontaliero, senza affittarlo, concederlo in uso a terzi, neppure parzialmente, né ricavarne una seconda abitazione; </a:t>
            </a:r>
          </a:p>
          <a:p>
            <a:pPr marL="360363" indent="-360363">
              <a:spcAft>
                <a:spcPts val="0"/>
              </a:spcAft>
              <a:buFontTx/>
              <a:buChar char="-"/>
            </a:pPr>
            <a:r>
              <a:rPr lang="it-CH" sz="2400" dirty="0"/>
              <a:t>l’immobile acquistato è composto da una sola unità abitativa.</a:t>
            </a:r>
          </a:p>
          <a:p>
            <a:pPr marL="0" indent="0">
              <a:spcAft>
                <a:spcPts val="0"/>
              </a:spcAft>
              <a:buNone/>
            </a:pPr>
            <a:endParaRPr lang="it-IT" sz="2400" i="1" dirty="0"/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51620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2B2EE2-BFA8-4729-B80B-934284A6F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Permesso G UE/AELS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83312-1CC3-4247-AEB3-4E7EC4C8B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244017"/>
            <a:ext cx="7920000" cy="360040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it-IT" sz="2400" b="1" dirty="0">
                <a:solidFill>
                  <a:schemeClr val="accent1"/>
                </a:solidFill>
              </a:rPr>
              <a:t>Documenti giustificativi – Prassi TI (III)</a:t>
            </a:r>
          </a:p>
          <a:p>
            <a:pPr marL="0" indent="0">
              <a:spcAft>
                <a:spcPts val="0"/>
              </a:spcAft>
              <a:buNone/>
            </a:pPr>
            <a:r>
              <a:rPr lang="it-CH" sz="2400" dirty="0"/>
              <a:t>All’Ufficiale del registro fondiario è riservato il diritto di chiedere ulteriore documentazione, ad es. planimetrie, attestazioni dell’ufficio tecnico o del controllo abitanti ecc.</a:t>
            </a:r>
            <a:endParaRPr lang="it-IT" sz="2400" dirty="0"/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395272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 bwMode="auto">
          <a:xfrm>
            <a:off x="-1" y="1894883"/>
            <a:ext cx="9143999" cy="11239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46038" rIns="0" bIns="46038" numCol="1" rtlCol="0" anchor="ctr" anchorCtr="0" compatLnSpc="1">
            <a:prstTxWarp prst="textNoShape">
              <a:avLst/>
            </a:prstTxWarp>
          </a:bodyPr>
          <a:lstStyle/>
          <a:p>
            <a:pPr marL="450850" marR="0" indent="-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buNone/>
              <a:tabLst/>
            </a:pPr>
            <a:endParaRPr kumimoji="0" lang="it-C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78652" y="1819658"/>
            <a:ext cx="1273948" cy="1274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0" tIns="46038" rIns="0" bIns="46038" numCol="1" rtlCol="0" anchor="ctr" anchorCtr="0" compatLnSpc="1">
            <a:prstTxWarp prst="textNoShape">
              <a:avLst/>
            </a:prstTxWarp>
          </a:bodyPr>
          <a:lstStyle/>
          <a:p>
            <a:pPr marL="450850" marR="0" indent="-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buNone/>
              <a:tabLst/>
            </a:pPr>
            <a:endParaRPr kumimoji="0" lang="it-CH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49524" y="1733583"/>
            <a:ext cx="932204" cy="144655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it-CH" sz="8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+mn-lt"/>
              </a:rPr>
              <a:t>5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819275" y="2010582"/>
            <a:ext cx="7305675" cy="89255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>
              <a:spcAft>
                <a:spcPts val="400"/>
              </a:spcAft>
              <a:buClr>
                <a:srgbClr val="E32E2B"/>
              </a:buClr>
              <a:buSzPct val="90000"/>
            </a:pPr>
            <a:r>
              <a:rPr lang="it-CH" sz="5200" kern="0" cap="small" spc="-150" dirty="0"/>
              <a:t>Riflessioni conclusive</a:t>
            </a:r>
          </a:p>
        </p:txBody>
      </p:sp>
    </p:spTree>
    <p:extLst>
      <p:ext uri="{BB962C8B-B14F-4D97-AF65-F5344CB8AC3E}">
        <p14:creationId xmlns:p14="http://schemas.microsoft.com/office/powerpoint/2010/main" val="384175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6512" y="2074695"/>
            <a:ext cx="4839463" cy="1980145"/>
          </a:xfrm>
          <a:prstGeom prst="rect">
            <a:avLst/>
          </a:prstGeom>
        </p:spPr>
      </p:pic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737608" y="3230380"/>
            <a:ext cx="3168904" cy="1184223"/>
          </a:xfrm>
        </p:spPr>
        <p:txBody>
          <a:bodyPr/>
          <a:lstStyle/>
          <a:p>
            <a:pPr marL="0" indent="0">
              <a:spcAft>
                <a:spcPts val="1000"/>
              </a:spcAft>
              <a:buNone/>
            </a:pPr>
            <a:r>
              <a:rPr lang="it-CH" sz="2500" dirty="0"/>
              <a:t>Esperienza in Ticino maturata in quasi ¼ </a:t>
            </a:r>
            <a:br>
              <a:rPr lang="it-CH" sz="2500" dirty="0"/>
            </a:br>
            <a:r>
              <a:rPr lang="it-CH" sz="2500" dirty="0"/>
              <a:t>di secolo è positiva: rari casi scoperti a posteriori di violazione.</a:t>
            </a:r>
          </a:p>
          <a:p>
            <a:pPr marL="0" indent="0">
              <a:spcAft>
                <a:spcPts val="1000"/>
              </a:spcAft>
              <a:buNone/>
            </a:pPr>
            <a:endParaRPr lang="it-CH" sz="2500" dirty="0"/>
          </a:p>
          <a:p>
            <a:pPr marL="0" indent="0">
              <a:spcAft>
                <a:spcPts val="1000"/>
              </a:spcAft>
              <a:buNone/>
            </a:pPr>
            <a:endParaRPr lang="it-CH" sz="2500" dirty="0"/>
          </a:p>
          <a:p>
            <a:pPr marL="0" indent="0">
              <a:spcAft>
                <a:spcPts val="1000"/>
              </a:spcAft>
              <a:buNone/>
            </a:pPr>
            <a:endParaRPr lang="it-CH" sz="2500" dirty="0"/>
          </a:p>
          <a:p>
            <a:pPr marL="0" indent="0">
              <a:spcAft>
                <a:spcPts val="1000"/>
              </a:spcAft>
              <a:buNone/>
            </a:pPr>
            <a:endParaRPr lang="it-CH" sz="25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Riflessioni conclusive</a:t>
            </a:r>
          </a:p>
        </p:txBody>
      </p:sp>
      <p:sp>
        <p:nvSpPr>
          <p:cNvPr id="5" name="Segnaposto contenuto 3"/>
          <p:cNvSpPr txBox="1">
            <a:spLocks/>
          </p:cNvSpPr>
          <p:nvPr/>
        </p:nvSpPr>
        <p:spPr bwMode="auto">
          <a:xfrm>
            <a:off x="3906512" y="2318478"/>
            <a:ext cx="3168904" cy="1184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0" tIns="46038" rIns="0" bIns="46038" numCol="1" anchor="ctr" anchorCtr="0" compatLnSpc="1">
            <a:prstTxWarp prst="textNoShape">
              <a:avLst/>
            </a:prstTxWarp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SzPct val="100000"/>
              <a:buFont typeface="Arial" pitchFamily="34" charset="0"/>
              <a:buChar char="●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358775" algn="l" rtl="0" eaLnBrk="0" fontAlgn="base" hangingPunct="0">
              <a:spcBef>
                <a:spcPct val="0"/>
              </a:spcBef>
              <a:spcAft>
                <a:spcPts val="1000"/>
              </a:spcAft>
              <a:buClr>
                <a:schemeClr val="accent1"/>
              </a:buClr>
              <a:buSzPct val="100000"/>
              <a:buFont typeface="Arial" pitchFamily="34" charset="0"/>
              <a:buChar char="●"/>
              <a:defRPr sz="2000">
                <a:solidFill>
                  <a:schemeClr val="tx1"/>
                </a:solidFill>
                <a:latin typeface="+mn-lt"/>
              </a:defRPr>
            </a:lvl2pPr>
            <a:lvl3pPr marL="1079500" indent="-358775" algn="l" rtl="0" eaLnBrk="0" fontAlgn="base" hangingPunct="0">
              <a:spcBef>
                <a:spcPct val="0"/>
              </a:spcBef>
              <a:spcAft>
                <a:spcPct val="30000"/>
              </a:spcAft>
              <a:buClr>
                <a:schemeClr val="accent1"/>
              </a:buClr>
              <a:buFont typeface="Courier New" pitchFamily="49" charset="0"/>
              <a:buChar char="o"/>
              <a:defRPr sz="2000">
                <a:solidFill>
                  <a:schemeClr val="tx1"/>
                </a:solidFill>
                <a:latin typeface="+mn-lt"/>
              </a:defRPr>
            </a:lvl3pPr>
            <a:lvl4pPr marL="1439863" indent="-358775" algn="l" rtl="0" eaLnBrk="0" fontAlgn="base" hangingPunct="0">
              <a:spcBef>
                <a:spcPct val="0"/>
              </a:spcBef>
              <a:spcAft>
                <a:spcPct val="30000"/>
              </a:spcAft>
              <a:buClr>
                <a:schemeClr val="accent1"/>
              </a:buClr>
              <a:buFont typeface="Courier New" pitchFamily="49" charset="0"/>
              <a:buChar char="o"/>
              <a:defRPr sz="2000">
                <a:solidFill>
                  <a:schemeClr val="tx1"/>
                </a:solidFill>
                <a:latin typeface="+mn-lt"/>
              </a:defRPr>
            </a:lvl4pPr>
            <a:lvl5pPr marL="1798638" indent="-358775" algn="l" rtl="0" eaLnBrk="0" fontAlgn="base" hangingPunct="0">
              <a:spcBef>
                <a:spcPct val="0"/>
              </a:spcBef>
              <a:spcAft>
                <a:spcPct val="30000"/>
              </a:spcAft>
              <a:buClr>
                <a:schemeClr val="accent1"/>
              </a:buClr>
              <a:buFont typeface="Courier New" pitchFamily="49" charset="0"/>
              <a:buChar char="o"/>
              <a:defRPr sz="2000">
                <a:solidFill>
                  <a:schemeClr val="tx1"/>
                </a:solidFill>
                <a:latin typeface="+mn-lt"/>
              </a:defRPr>
            </a:lvl5pPr>
            <a:lvl6pPr marL="2393950" indent="-177800" algn="l" rtl="0" fontAlgn="base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rgbClr val="CC3300"/>
              </a:buClr>
              <a:buFont typeface="Symbol" pitchFamily="18" charset="2"/>
              <a:buChar char="·"/>
              <a:defRPr sz="1200">
                <a:solidFill>
                  <a:schemeClr val="tx1"/>
                </a:solidFill>
                <a:latin typeface="+mn-lt"/>
              </a:defRPr>
            </a:lvl6pPr>
            <a:lvl7pPr marL="2851150" indent="-177800" algn="l" rtl="0" fontAlgn="base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rgbClr val="CC3300"/>
              </a:buClr>
              <a:buFont typeface="Symbol" pitchFamily="18" charset="2"/>
              <a:buChar char="·"/>
              <a:defRPr sz="1200">
                <a:solidFill>
                  <a:schemeClr val="tx1"/>
                </a:solidFill>
                <a:latin typeface="+mn-lt"/>
              </a:defRPr>
            </a:lvl7pPr>
            <a:lvl8pPr marL="3308350" indent="-177800" algn="l" rtl="0" fontAlgn="base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rgbClr val="CC3300"/>
              </a:buClr>
              <a:buFont typeface="Symbol" pitchFamily="18" charset="2"/>
              <a:buChar char="·"/>
              <a:defRPr sz="1200">
                <a:solidFill>
                  <a:schemeClr val="tx1"/>
                </a:solidFill>
                <a:latin typeface="+mn-lt"/>
              </a:defRPr>
            </a:lvl8pPr>
            <a:lvl9pPr marL="3765550" indent="-177800" algn="l" rtl="0" fontAlgn="base">
              <a:lnSpc>
                <a:spcPct val="90000"/>
              </a:lnSpc>
              <a:spcBef>
                <a:spcPct val="0"/>
              </a:spcBef>
              <a:spcAft>
                <a:spcPct val="30000"/>
              </a:spcAft>
              <a:buClr>
                <a:srgbClr val="CC3300"/>
              </a:buClr>
              <a:buFont typeface="Symbol" pitchFamily="18" charset="2"/>
              <a:buChar char="·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Aft>
                <a:spcPts val="1000"/>
              </a:spcAft>
              <a:buFont typeface="Arial" pitchFamily="34" charset="0"/>
              <a:buNone/>
            </a:pPr>
            <a:r>
              <a:rPr lang="it-CH" sz="2500" kern="0" dirty="0"/>
              <a:t>Matrice di rischio</a:t>
            </a:r>
          </a:p>
          <a:p>
            <a:pPr marL="0" indent="0">
              <a:spcAft>
                <a:spcPts val="1000"/>
              </a:spcAft>
              <a:buFont typeface="Arial" pitchFamily="34" charset="0"/>
              <a:buNone/>
            </a:pPr>
            <a:endParaRPr lang="it-CH" sz="2500" kern="0" dirty="0"/>
          </a:p>
          <a:p>
            <a:pPr marL="0" indent="0">
              <a:spcAft>
                <a:spcPts val="1000"/>
              </a:spcAft>
              <a:buFont typeface="Arial" pitchFamily="34" charset="0"/>
              <a:buNone/>
            </a:pPr>
            <a:endParaRPr lang="it-CH" sz="2500" kern="0" dirty="0"/>
          </a:p>
          <a:p>
            <a:pPr marL="0" indent="0">
              <a:spcAft>
                <a:spcPts val="1000"/>
              </a:spcAft>
              <a:buFont typeface="Arial" pitchFamily="34" charset="0"/>
              <a:buNone/>
            </a:pPr>
            <a:endParaRPr lang="it-CH" sz="2500" kern="0" dirty="0"/>
          </a:p>
          <a:p>
            <a:pPr marL="0" indent="0">
              <a:spcAft>
                <a:spcPts val="1000"/>
              </a:spcAft>
              <a:buFont typeface="Arial" pitchFamily="34" charset="0"/>
              <a:buNone/>
            </a:pPr>
            <a:endParaRPr lang="it-CH" sz="2500" kern="0" dirty="0"/>
          </a:p>
        </p:txBody>
      </p:sp>
    </p:spTree>
    <p:extLst>
      <p:ext uri="{BB962C8B-B14F-4D97-AF65-F5344CB8AC3E}">
        <p14:creationId xmlns:p14="http://schemas.microsoft.com/office/powerpoint/2010/main" val="117148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000"/>
              </a:spcAft>
              <a:buNone/>
            </a:pPr>
            <a:r>
              <a:rPr lang="it-CH" sz="2500" dirty="0"/>
              <a:t>Non c’è una prassi “giusta / sbagliata”. 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it-CH" sz="2500" i="1" dirty="0"/>
              <a:t>La </a:t>
            </a:r>
            <a:r>
              <a:rPr lang="it-CH" sz="2500" i="1" dirty="0">
                <a:solidFill>
                  <a:srgbClr val="00B050"/>
                </a:solidFill>
              </a:rPr>
              <a:t>ricerca dell’equilibrio </a:t>
            </a:r>
            <a:r>
              <a:rPr lang="it-CH" sz="2500" i="1" dirty="0"/>
              <a:t>tra rischio, parità di trattamento, economia fondiaria e burocrazia rappresenta un elemento centrale del processo decisionale dell’Ufficiale RF.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Riflessioni conclusive</a:t>
            </a:r>
          </a:p>
        </p:txBody>
      </p:sp>
    </p:spTree>
    <p:extLst>
      <p:ext uri="{BB962C8B-B14F-4D97-AF65-F5344CB8AC3E}">
        <p14:creationId xmlns:p14="http://schemas.microsoft.com/office/powerpoint/2010/main" val="35319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 bwMode="auto">
          <a:xfrm>
            <a:off x="-1" y="1894883"/>
            <a:ext cx="9143999" cy="11239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txBody>
          <a:bodyPr vert="horz" wrap="square" lIns="0" tIns="46038" rIns="0" bIns="46038" numCol="1" rtlCol="0" anchor="ctr" anchorCtr="0" compatLnSpc="1">
            <a:prstTxWarp prst="textNoShape">
              <a:avLst/>
            </a:prstTxWarp>
          </a:bodyPr>
          <a:lstStyle/>
          <a:p>
            <a:pPr marL="450850" marR="0" indent="-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buNone/>
              <a:tabLst/>
            </a:pPr>
            <a:endParaRPr kumimoji="0" lang="it-C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478652" y="1819658"/>
            <a:ext cx="1273948" cy="1274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0" tIns="46038" rIns="0" bIns="46038" numCol="1" rtlCol="0" anchor="ctr" anchorCtr="0" compatLnSpc="1">
            <a:prstTxWarp prst="textNoShape">
              <a:avLst/>
            </a:prstTxWarp>
          </a:bodyPr>
          <a:lstStyle/>
          <a:p>
            <a:pPr marL="450850" marR="0" indent="-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60000"/>
              </a:spcAft>
              <a:buClr>
                <a:srgbClr val="CC3300"/>
              </a:buClr>
              <a:buSzPct val="120000"/>
              <a:buFont typeface="Wingdings" pitchFamily="2" charset="2"/>
              <a:buNone/>
              <a:tabLst/>
            </a:pPr>
            <a:endParaRPr kumimoji="0" lang="it-CH" sz="4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49524" y="1733583"/>
            <a:ext cx="932204" cy="144655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it-CH" sz="8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+mn-lt"/>
              </a:rPr>
              <a:t>6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819275" y="1995193"/>
            <a:ext cx="7305675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 anchor="ctr">
            <a:spAutoFit/>
          </a:bodyPr>
          <a:lstStyle/>
          <a:p>
            <a:pPr>
              <a:spcAft>
                <a:spcPts val="400"/>
              </a:spcAft>
              <a:buClr>
                <a:srgbClr val="E32E2B"/>
              </a:buClr>
              <a:buSzPct val="90000"/>
            </a:pPr>
            <a:r>
              <a:rPr lang="it-CH" sz="5400" kern="0" cap="small" spc="-150" dirty="0"/>
              <a:t>Bibliografia</a:t>
            </a:r>
          </a:p>
        </p:txBody>
      </p:sp>
    </p:spTree>
    <p:extLst>
      <p:ext uri="{BB962C8B-B14F-4D97-AF65-F5344CB8AC3E}">
        <p14:creationId xmlns:p14="http://schemas.microsoft.com/office/powerpoint/2010/main" val="160555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47675" indent="-447675">
              <a:spcAft>
                <a:spcPts val="0"/>
              </a:spcAft>
              <a:buNone/>
            </a:pPr>
            <a:endParaRPr lang="it-CH" sz="500" b="1" dirty="0">
              <a:solidFill>
                <a:schemeClr val="accent1"/>
              </a:solidFill>
            </a:endParaRPr>
          </a:p>
          <a:p>
            <a:pPr marL="447675" indent="-447675">
              <a:spcAft>
                <a:spcPts val="1000"/>
              </a:spcAft>
              <a:buNone/>
            </a:pPr>
            <a:r>
              <a:rPr lang="de-AT" sz="2400" dirty="0"/>
              <a:t>Bianchi François, </a:t>
            </a:r>
            <a:r>
              <a:rPr lang="de-AT" sz="2400" i="1" dirty="0"/>
              <a:t>LFAIE: </a:t>
            </a:r>
            <a:r>
              <a:rPr lang="de-AT" sz="2400" i="1" dirty="0" err="1"/>
              <a:t>Renvoi</a:t>
            </a:r>
            <a:r>
              <a:rPr lang="de-AT" sz="2400" i="1" dirty="0"/>
              <a:t> du </a:t>
            </a:r>
            <a:r>
              <a:rPr lang="de-AT" sz="2400" i="1" dirty="0" err="1"/>
              <a:t>requérant</a:t>
            </a:r>
            <a:r>
              <a:rPr lang="de-AT" sz="2400" i="1" dirty="0"/>
              <a:t> à </a:t>
            </a:r>
            <a:r>
              <a:rPr lang="de-AT" sz="2400" i="1" dirty="0" err="1"/>
              <a:t>l‘autorité</a:t>
            </a:r>
            <a:r>
              <a:rPr lang="de-AT" sz="2400" i="1" dirty="0"/>
              <a:t> de </a:t>
            </a:r>
            <a:r>
              <a:rPr lang="de-AT" sz="2400" i="1" dirty="0" err="1"/>
              <a:t>première</a:t>
            </a:r>
            <a:r>
              <a:rPr lang="de-AT" sz="2400" i="1" dirty="0"/>
              <a:t> </a:t>
            </a:r>
            <a:r>
              <a:rPr lang="de-AT" sz="2400" i="1" dirty="0" err="1"/>
              <a:t>instance</a:t>
            </a:r>
            <a:r>
              <a:rPr lang="de-AT" sz="2400" i="1" dirty="0"/>
              <a:t> – </a:t>
            </a:r>
            <a:r>
              <a:rPr lang="de-AT" sz="2400" i="1" dirty="0" err="1"/>
              <a:t>Quelques</a:t>
            </a:r>
            <a:r>
              <a:rPr lang="de-AT" sz="2400" i="1" dirty="0"/>
              <a:t> </a:t>
            </a:r>
            <a:r>
              <a:rPr lang="de-AT" sz="2400" i="1" dirty="0" err="1"/>
              <a:t>zones</a:t>
            </a:r>
            <a:r>
              <a:rPr lang="de-AT" sz="2400" i="1" dirty="0"/>
              <a:t> </a:t>
            </a:r>
            <a:r>
              <a:rPr lang="de-AT" sz="2400" i="1" dirty="0" err="1"/>
              <a:t>grises</a:t>
            </a:r>
            <a:r>
              <a:rPr lang="de-AT" sz="2400" dirty="0"/>
              <a:t>, </a:t>
            </a:r>
            <a:r>
              <a:rPr lang="it-CH" sz="2400" dirty="0"/>
              <a:t>in Seppey/Gautschi/Adam/Mühlematter, </a:t>
            </a:r>
            <a:r>
              <a:rPr lang="it-CH" sz="2400" dirty="0" err="1"/>
              <a:t>Festschrift</a:t>
            </a:r>
            <a:r>
              <a:rPr lang="it-CH" sz="2400" dirty="0"/>
              <a:t> / Mélanges / Miscellanea per i 75. anni della Conferenza Svizzera del Registro Fondiario (CSRF), </a:t>
            </a:r>
            <a:r>
              <a:rPr lang="it-CH" sz="2400" dirty="0" err="1"/>
              <a:t>Editions</a:t>
            </a:r>
            <a:r>
              <a:rPr lang="it-CH" sz="2400" dirty="0"/>
              <a:t> </a:t>
            </a:r>
            <a:r>
              <a:rPr lang="it-CH" sz="2400" dirty="0" err="1"/>
              <a:t>Weblaw</a:t>
            </a:r>
            <a:r>
              <a:rPr lang="it-CH" sz="2400" dirty="0"/>
              <a:t>, Berna 2023</a:t>
            </a:r>
            <a:r>
              <a:rPr lang="de-AT" sz="2400" dirty="0"/>
              <a:t>, pp. 697-733.</a:t>
            </a:r>
          </a:p>
          <a:p>
            <a:pPr marL="447675" indent="-447675">
              <a:spcAft>
                <a:spcPts val="1000"/>
              </a:spcAft>
              <a:buNone/>
            </a:pPr>
            <a:r>
              <a:rPr lang="de-AT" sz="2400" dirty="0"/>
              <a:t>Albisetti Simone, </a:t>
            </a:r>
            <a:r>
              <a:rPr lang="it-CH" sz="2400" i="1" dirty="0" err="1"/>
              <a:t>Facta</a:t>
            </a:r>
            <a:r>
              <a:rPr lang="it-CH" sz="2400" i="1" dirty="0"/>
              <a:t> </a:t>
            </a:r>
            <a:r>
              <a:rPr lang="it-CH" sz="2400" i="1" dirty="0" err="1"/>
              <a:t>lex</a:t>
            </a:r>
            <a:r>
              <a:rPr lang="it-CH" sz="2400" i="1" dirty="0"/>
              <a:t> inventa </a:t>
            </a:r>
            <a:r>
              <a:rPr lang="it-CH" sz="2400" i="1" dirty="0" err="1"/>
              <a:t>fraus</a:t>
            </a:r>
            <a:r>
              <a:rPr lang="it-CH" sz="2400" i="1" dirty="0"/>
              <a:t>: la raffinatezza della frode alla legge</a:t>
            </a:r>
            <a:r>
              <a:rPr lang="de-AT" sz="2400" dirty="0"/>
              <a:t>, </a:t>
            </a:r>
            <a:r>
              <a:rPr lang="de-AT" sz="2400" dirty="0" err="1"/>
              <a:t>Rivista</a:t>
            </a:r>
            <a:r>
              <a:rPr lang="de-AT" sz="2400" dirty="0"/>
              <a:t> </a:t>
            </a:r>
            <a:r>
              <a:rPr lang="de-AT" sz="2400" dirty="0" err="1"/>
              <a:t>ticinese</a:t>
            </a:r>
            <a:r>
              <a:rPr lang="de-AT" sz="2400" dirty="0"/>
              <a:t> di </a:t>
            </a:r>
            <a:r>
              <a:rPr lang="de-AT" sz="2400" dirty="0" err="1"/>
              <a:t>diritto</a:t>
            </a:r>
            <a:r>
              <a:rPr lang="de-AT" sz="2400" dirty="0"/>
              <a:t> I-2018, p. 369 </a:t>
            </a:r>
            <a:r>
              <a:rPr lang="de-AT" sz="2400" dirty="0" err="1"/>
              <a:t>ss</a:t>
            </a:r>
            <a:r>
              <a:rPr lang="de-AT" sz="2400" dirty="0"/>
              <a:t>.</a:t>
            </a:r>
            <a:endParaRPr lang="it-CH" sz="24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CH" dirty="0"/>
              <a:t>I.6. LAFE – Bibliografia</a:t>
            </a:r>
          </a:p>
        </p:txBody>
      </p:sp>
    </p:spTree>
    <p:extLst>
      <p:ext uri="{BB962C8B-B14F-4D97-AF65-F5344CB8AC3E}">
        <p14:creationId xmlns:p14="http://schemas.microsoft.com/office/powerpoint/2010/main" val="115170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92275" y="1692275"/>
            <a:ext cx="6840538" cy="592138"/>
          </a:xfrm>
        </p:spPr>
        <p:txBody>
          <a:bodyPr/>
          <a:lstStyle/>
          <a:p>
            <a:pPr>
              <a:defRPr/>
            </a:pPr>
            <a:r>
              <a:rPr lang="it-CH" dirty="0"/>
              <a:t>Ulteriori informazioni</a:t>
            </a:r>
          </a:p>
        </p:txBody>
      </p:sp>
      <p:sp>
        <p:nvSpPr>
          <p:cNvPr id="23555" name="Segnaposto testo 3"/>
          <p:cNvSpPr>
            <a:spLocks noGrp="1"/>
          </p:cNvSpPr>
          <p:nvPr>
            <p:ph type="body" sz="half" idx="2"/>
          </p:nvPr>
        </p:nvSpPr>
        <p:spPr>
          <a:xfrm>
            <a:off x="1692275" y="2751138"/>
            <a:ext cx="4319588" cy="862417"/>
          </a:xfrm>
        </p:spPr>
        <p:txBody>
          <a:bodyPr/>
          <a:lstStyle/>
          <a:p>
            <a:pPr>
              <a:spcAft>
                <a:spcPct val="0"/>
              </a:spcAft>
            </a:pPr>
            <a:r>
              <a:rPr lang="it-CH" altLang="it-CH" dirty="0"/>
              <a:t>Sezione dei registri</a:t>
            </a:r>
            <a:br>
              <a:rPr lang="it-CH" altLang="it-CH" dirty="0"/>
            </a:br>
            <a:r>
              <a:rPr lang="it-CH" altLang="it-CH" dirty="0"/>
              <a:t>Piazza Governo 7</a:t>
            </a:r>
          </a:p>
          <a:p>
            <a:pPr>
              <a:spcAft>
                <a:spcPct val="0"/>
              </a:spcAft>
            </a:pPr>
            <a:r>
              <a:rPr lang="it-CH" altLang="it-CH" dirty="0"/>
              <a:t>6501 Bellinzona</a:t>
            </a:r>
          </a:p>
          <a:p>
            <a:pPr>
              <a:spcAft>
                <a:spcPct val="0"/>
              </a:spcAft>
            </a:pPr>
            <a:r>
              <a:rPr lang="it-CH" altLang="it-CH" dirty="0"/>
              <a:t>+41 91 814 32 15</a:t>
            </a:r>
          </a:p>
          <a:p>
            <a:pPr>
              <a:spcAft>
                <a:spcPct val="0"/>
              </a:spcAft>
            </a:pPr>
            <a:r>
              <a:rPr lang="it-CH" altLang="it-CH" dirty="0"/>
              <a:t>simone.albisetti@ti.ch</a:t>
            </a:r>
          </a:p>
        </p:txBody>
      </p:sp>
      <p:sp>
        <p:nvSpPr>
          <p:cNvPr id="23556" name="Segnaposto testo 4"/>
          <p:cNvSpPr>
            <a:spLocks noGrp="1"/>
          </p:cNvSpPr>
          <p:nvPr>
            <p:ph type="body" idx="11"/>
          </p:nvPr>
        </p:nvSpPr>
        <p:spPr>
          <a:xfrm>
            <a:off x="1692275" y="4011613"/>
            <a:ext cx="4319588" cy="431800"/>
          </a:xfrm>
        </p:spPr>
        <p:txBody>
          <a:bodyPr/>
          <a:lstStyle/>
          <a:p>
            <a:pPr>
              <a:spcAft>
                <a:spcPct val="0"/>
              </a:spcAft>
            </a:pPr>
            <a:r>
              <a:rPr lang="it-CH" altLang="it-CH" dirty="0"/>
              <a:t>Dipartimento delle istituzioni</a:t>
            </a:r>
            <a:br>
              <a:rPr lang="it-CH" altLang="it-CH" dirty="0"/>
            </a:br>
            <a:r>
              <a:rPr lang="it-CH" altLang="it-CH" dirty="0"/>
              <a:t>Divisione della giustizia</a:t>
            </a:r>
          </a:p>
          <a:p>
            <a:pPr>
              <a:spcAft>
                <a:spcPct val="0"/>
              </a:spcAft>
            </a:pPr>
            <a:endParaRPr lang="it-CH" altLang="it-CH" dirty="0"/>
          </a:p>
        </p:txBody>
      </p:sp>
      <p:sp>
        <p:nvSpPr>
          <p:cNvPr id="23557" name="Text Box 8"/>
          <p:cNvSpPr txBox="1">
            <a:spLocks noChangeArrowheads="1"/>
          </p:cNvSpPr>
          <p:nvPr/>
        </p:nvSpPr>
        <p:spPr bwMode="auto">
          <a:xfrm>
            <a:off x="7380288" y="3255963"/>
            <a:ext cx="1187450" cy="1187450"/>
          </a:xfrm>
          <a:prstGeom prst="rect">
            <a:avLst/>
          </a:prstGeom>
          <a:noFill/>
          <a:ln w="6350" algn="ctr">
            <a:solidFill>
              <a:schemeClr val="bg2"/>
            </a:solidFill>
            <a:prstDash val="sys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46038" rIns="0" bIns="46038" anchor="ctr"/>
          <a:lstStyle>
            <a:lvl1pPr indent="-342900" eaLnBrk="0" hangingPunct="0">
              <a:spcAft>
                <a:spcPts val="1200"/>
              </a:spcAft>
              <a:buClr>
                <a:schemeClr val="accent1"/>
              </a:buClr>
              <a:buSzPct val="100000"/>
              <a:buFont typeface="Arial" pitchFamily="34" charset="0"/>
              <a:buChar char="●"/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Aft>
                <a:spcPts val="1000"/>
              </a:spcAft>
              <a:buClr>
                <a:schemeClr val="accent1"/>
              </a:buClr>
              <a:buSzPct val="100000"/>
              <a:buFont typeface="Arial" pitchFamily="34" charset="0"/>
              <a:buChar char="●"/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Aft>
                <a:spcPct val="30000"/>
              </a:spcAft>
              <a:buClr>
                <a:schemeClr val="accent1"/>
              </a:buClr>
              <a:buFont typeface="Courier New" pitchFamily="49" charset="0"/>
              <a:buChar char="o"/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Aft>
                <a:spcPct val="30000"/>
              </a:spcAft>
              <a:buClr>
                <a:schemeClr val="accent1"/>
              </a:buClr>
              <a:buFont typeface="Courier New" pitchFamily="49" charset="0"/>
              <a:buChar char="o"/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Aft>
                <a:spcPct val="30000"/>
              </a:spcAft>
              <a:buClr>
                <a:schemeClr val="accent1"/>
              </a:buClr>
              <a:buFont typeface="Courier New" pitchFamily="49" charset="0"/>
              <a:buChar char="o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30000"/>
              </a:spcAft>
              <a:buClr>
                <a:schemeClr val="accent1"/>
              </a:buClr>
              <a:buFont typeface="Courier New" pitchFamily="49" charset="0"/>
              <a:buChar char="o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30000"/>
              </a:spcAft>
              <a:buClr>
                <a:schemeClr val="accent1"/>
              </a:buClr>
              <a:buFont typeface="Courier New" pitchFamily="49" charset="0"/>
              <a:buChar char="o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30000"/>
              </a:spcAft>
              <a:buClr>
                <a:schemeClr val="accent1"/>
              </a:buClr>
              <a:buFont typeface="Courier New" pitchFamily="49" charset="0"/>
              <a:buChar char="o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30000"/>
              </a:spcAft>
              <a:buClr>
                <a:schemeClr val="accent1"/>
              </a:buClr>
              <a:buFont typeface="Courier New" pitchFamily="49" charset="0"/>
              <a:buChar char="o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ClrTx/>
              <a:buSzTx/>
              <a:buFontTx/>
              <a:buNone/>
            </a:pPr>
            <a:r>
              <a:rPr lang="it-CH" altLang="it-CH" sz="900"/>
              <a:t>CARTELLA STAMPA</a:t>
            </a:r>
            <a:br>
              <a:rPr lang="it-CH" altLang="it-CH" sz="900"/>
            </a:br>
            <a:r>
              <a:rPr lang="it-CH" altLang="it-CH" sz="900" b="1"/>
              <a:t>www.ti.ch/stampa</a:t>
            </a:r>
            <a:endParaRPr lang="it-IT" altLang="it-CH" sz="900" b="1"/>
          </a:p>
        </p:txBody>
      </p:sp>
      <p:sp>
        <p:nvSpPr>
          <p:cNvPr id="23558" name="Segnaposto testo 2"/>
          <p:cNvSpPr>
            <a:spLocks noGrp="1"/>
          </p:cNvSpPr>
          <p:nvPr>
            <p:ph type="body" idx="10"/>
          </p:nvPr>
        </p:nvSpPr>
        <p:spPr>
          <a:xfrm>
            <a:off x="1692275" y="2571750"/>
            <a:ext cx="4319588" cy="179388"/>
          </a:xfrm>
        </p:spPr>
        <p:txBody>
          <a:bodyPr/>
          <a:lstStyle/>
          <a:p>
            <a:pPr>
              <a:spcAft>
                <a:spcPct val="0"/>
              </a:spcAft>
            </a:pPr>
            <a:r>
              <a:rPr lang="it-CH" altLang="it-CH" dirty="0"/>
              <a:t>Simone </a:t>
            </a:r>
            <a:r>
              <a:rPr lang="it-CH" altLang="it-CH" dirty="0" err="1"/>
              <a:t>Albisetti</a:t>
            </a:r>
            <a:endParaRPr lang="it-CH" altLang="it-CH" dirty="0"/>
          </a:p>
        </p:txBody>
      </p:sp>
    </p:spTree>
    <p:extLst>
      <p:ext uri="{BB962C8B-B14F-4D97-AF65-F5344CB8AC3E}">
        <p14:creationId xmlns:p14="http://schemas.microsoft.com/office/powerpoint/2010/main" val="341139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Struttura predefinita">
  <a:themeElements>
    <a:clrScheme name="Personalizza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70C0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0" tIns="46038" rIns="0" bIns="46038" numCol="1" anchor="ctr" anchorCtr="0" compatLnSpc="1">
        <a:prstTxWarp prst="textNoShape">
          <a:avLst/>
        </a:prstTxWarp>
      </a:bodyPr>
      <a:lstStyle>
        <a:defPPr marL="450850" marR="0" indent="-45085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60000"/>
          </a:spcAft>
          <a:buClr>
            <a:srgbClr val="CC3300"/>
          </a:buClr>
          <a:buSzPct val="120000"/>
          <a:buFont typeface="Wingdings" pitchFamily="2" charset="2"/>
          <a:buNone/>
          <a:tabLst/>
          <a:defRPr kumimoji="0" lang="it-IT" altLang="it-C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0" tIns="46038" rIns="0" bIns="46038" numCol="1" anchor="ctr" anchorCtr="0" compatLnSpc="1">
        <a:prstTxWarp prst="textNoShape">
          <a:avLst/>
        </a:prstTxWarp>
      </a:bodyPr>
      <a:lstStyle>
        <a:defPPr marL="450850" marR="0" indent="-45085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60000"/>
          </a:spcAft>
          <a:buClr>
            <a:srgbClr val="CC3300"/>
          </a:buClr>
          <a:buSzPct val="120000"/>
          <a:buFont typeface="Wingdings" pitchFamily="2" charset="2"/>
          <a:buNone/>
          <a:tabLst/>
          <a:defRPr kumimoji="0" lang="it-IT" altLang="it-CH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eaLnBrk="1" hangingPunct="1">
          <a:spcAft>
            <a:spcPts val="600"/>
          </a:spcAft>
          <a:buClrTx/>
          <a:buSzTx/>
          <a:defRPr sz="2000" b="1" dirty="0" smtClean="0">
            <a:latin typeface="+mn-lt"/>
          </a:defRPr>
        </a:defPPr>
      </a:lstStyle>
    </a:tx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modello in progress</Template>
  <TotalTime>0</TotalTime>
  <Words>2394</Words>
  <Application>Microsoft Office PowerPoint</Application>
  <PresentationFormat>Bildschirmpräsentation (16:9)</PresentationFormat>
  <Paragraphs>268</Paragraphs>
  <Slides>47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47</vt:i4>
      </vt:variant>
    </vt:vector>
  </HeadingPairs>
  <TitlesOfParts>
    <vt:vector size="52" baseType="lpstr">
      <vt:lpstr>Arial</vt:lpstr>
      <vt:lpstr>Courier New</vt:lpstr>
      <vt:lpstr>Symbol</vt:lpstr>
      <vt:lpstr>Wingdings</vt:lpstr>
      <vt:lpstr>Struttura predefinita</vt:lpstr>
      <vt:lpstr>L’ufficiale del registro fondiario e il rinvio del richiedente all’Autorità di I. istanza LAFE </vt:lpstr>
      <vt:lpstr>Temi</vt:lpstr>
      <vt:lpstr>PowerPoint-Präsentation</vt:lpstr>
      <vt:lpstr>Fondamenti</vt:lpstr>
      <vt:lpstr>Fondamenti</vt:lpstr>
      <vt:lpstr>Fondamenti</vt:lpstr>
      <vt:lpstr>Fondamenti</vt:lpstr>
      <vt:lpstr>Fondamenti</vt:lpstr>
      <vt:lpstr>Fondamenti</vt:lpstr>
      <vt:lpstr>Fondamenti</vt:lpstr>
      <vt:lpstr>PowerPoint-Präsentation</vt:lpstr>
      <vt:lpstr>Permesso B UE/AELS</vt:lpstr>
      <vt:lpstr>Permesso B UE/AELS</vt:lpstr>
      <vt:lpstr>Permesso B UE/AELS</vt:lpstr>
      <vt:lpstr>Permesso B UE/AELS</vt:lpstr>
      <vt:lpstr>Permesso B UE/AELS</vt:lpstr>
      <vt:lpstr>Permesso B UE/AELS</vt:lpstr>
      <vt:lpstr>Permesso B UE/AELS</vt:lpstr>
      <vt:lpstr>PowerPoint-Präsentation</vt:lpstr>
      <vt:lpstr>Casi particolari</vt:lpstr>
      <vt:lpstr>Casi particolari</vt:lpstr>
      <vt:lpstr>Casi particolari</vt:lpstr>
      <vt:lpstr>Casi particolari</vt:lpstr>
      <vt:lpstr>Casi particolari</vt:lpstr>
      <vt:lpstr>Casi particolari</vt:lpstr>
      <vt:lpstr>Casi particolari</vt:lpstr>
      <vt:lpstr>Casi particolari</vt:lpstr>
      <vt:lpstr>Casi particolari</vt:lpstr>
      <vt:lpstr>Casi particolari</vt:lpstr>
      <vt:lpstr>Casi particolari</vt:lpstr>
      <vt:lpstr>Casi particolari</vt:lpstr>
      <vt:lpstr>Casi particolari</vt:lpstr>
      <vt:lpstr>Casi particolari</vt:lpstr>
      <vt:lpstr>PowerPoint-Präsentation</vt:lpstr>
      <vt:lpstr>Permesso G UE/AELS</vt:lpstr>
      <vt:lpstr>Permesso G UE/AELS</vt:lpstr>
      <vt:lpstr>Permesso G UE/AELS</vt:lpstr>
      <vt:lpstr>Permesso G UE/AELS</vt:lpstr>
      <vt:lpstr>Permesso G UE/AELS</vt:lpstr>
      <vt:lpstr>Permesso G UE/AELS</vt:lpstr>
      <vt:lpstr>Permesso G UE/AELS</vt:lpstr>
      <vt:lpstr>PowerPoint-Präsentation</vt:lpstr>
      <vt:lpstr>Riflessioni conclusive</vt:lpstr>
      <vt:lpstr>Riflessioni conclusive</vt:lpstr>
      <vt:lpstr>PowerPoint-Präsentation</vt:lpstr>
      <vt:lpstr>I.6. LAFE – Bibliografia</vt:lpstr>
      <vt:lpstr>Ulteriori informazioni</vt:lpstr>
    </vt:vector>
  </TitlesOfParts>
  <Company>Amministrazione Cantonale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Riunione di coordinamento</dc:title>
  <dc:creator>Rivola Monica / idgi002</dc:creator>
  <cp:lastModifiedBy>Mayer-Ladner Johanna</cp:lastModifiedBy>
  <cp:revision>1463</cp:revision>
  <cp:lastPrinted>2026-06-19T14:11:23Z</cp:lastPrinted>
  <dcterms:created xsi:type="dcterms:W3CDTF">2016-06-06T15:58:12Z</dcterms:created>
  <dcterms:modified xsi:type="dcterms:W3CDTF">2026-08-06T16:23:50Z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